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tags/tag210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slides/slide24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15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29"/>
  </p:notesMasterIdLst>
  <p:sldIdLst>
    <p:sldId id="256" r:id="rId2"/>
    <p:sldId id="314" r:id="rId3"/>
    <p:sldId id="289" r:id="rId4"/>
    <p:sldId id="315" r:id="rId5"/>
    <p:sldId id="372" r:id="rId6"/>
    <p:sldId id="374" r:id="rId7"/>
    <p:sldId id="376" r:id="rId8"/>
    <p:sldId id="378" r:id="rId9"/>
    <p:sldId id="379" r:id="rId10"/>
    <p:sldId id="380" r:id="rId11"/>
    <p:sldId id="364" r:id="rId12"/>
    <p:sldId id="381" r:id="rId13"/>
    <p:sldId id="382" r:id="rId14"/>
    <p:sldId id="365" r:id="rId15"/>
    <p:sldId id="383" r:id="rId16"/>
    <p:sldId id="385" r:id="rId17"/>
    <p:sldId id="386" r:id="rId18"/>
    <p:sldId id="384" r:id="rId19"/>
    <p:sldId id="387" r:id="rId20"/>
    <p:sldId id="388" r:id="rId21"/>
    <p:sldId id="389" r:id="rId22"/>
    <p:sldId id="390" r:id="rId23"/>
    <p:sldId id="366" r:id="rId24"/>
    <p:sldId id="391" r:id="rId25"/>
    <p:sldId id="367" r:id="rId26"/>
    <p:sldId id="392" r:id="rId27"/>
    <p:sldId id="341" r:id="rId28"/>
  </p:sldIdLst>
  <p:sldSz cx="12193588" cy="6858000"/>
  <p:notesSz cx="9144000" cy="6858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8" userDrawn="1">
          <p15:clr>
            <a:srgbClr val="A4A3A4"/>
          </p15:clr>
        </p15:guide>
        <p15:guide id="2" pos="38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A1412B"/>
    <a:srgbClr val="CC3300"/>
    <a:srgbClr val="86975F"/>
    <a:srgbClr val="C79F61"/>
    <a:srgbClr val="996633"/>
    <a:srgbClr val="769454"/>
    <a:srgbClr val="FF0066"/>
    <a:srgbClr val="008000"/>
    <a:srgbClr val="FF33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 autoAdjust="0"/>
    <p:restoredTop sz="94660" autoAdjust="0"/>
  </p:normalViewPr>
  <p:slideViewPr>
    <p:cSldViewPr showGuides="1">
      <p:cViewPr varScale="1">
        <p:scale>
          <a:sx n="66" d="100"/>
          <a:sy n="66" d="100"/>
        </p:scale>
        <p:origin x="-576" y="-64"/>
      </p:cViewPr>
      <p:guideLst>
        <p:guide orient="horz" pos="2168"/>
        <p:guide pos="38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A3D5318-0E4E-415C-AAC5-B5FDE9A4E338}" type="datetimeFigureOut">
              <a:rPr lang="zh-CN" altLang="en-US"/>
              <a:pPr>
                <a:defRPr/>
              </a:pPr>
              <a:t>2023/10/26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FD5E47D-AA82-41EA-8BA3-9788BD45B3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C346D56-24CB-435E-8843-6232CBB8A3A7}" type="slidenum">
              <a:rPr lang="zh-CN" altLang="en-US"/>
              <a:pPr eaLnBrk="1" hangingPunct="1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E54501-2DD2-41AF-BDBE-7C653D099929}" type="slidenum">
              <a:rPr lang="zh-CN" altLang="en-US"/>
              <a:pPr eaLnBrk="1" hangingPunct="1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E54501-2DD2-41AF-BDBE-7C653D099929}" type="slidenum">
              <a:rPr lang="zh-CN" altLang="en-US"/>
              <a:pPr eaLnBrk="1" hangingPunct="1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6BB9BB5-1C85-4190-A275-BA8E2D3443E1}" type="slidenum">
              <a:rPr lang="zh-CN" altLang="en-US"/>
              <a:pPr eaLnBrk="1" hangingPunct="1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ADD2A3F-888F-461E-AE5F-E40AC97DCCA9}" type="slidenum">
              <a:rPr lang="zh-CN" altLang="en-US"/>
              <a:pPr eaLnBrk="1" hangingPunct="1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9C82970-BAD7-4515-AA67-87D4239A1EF9}" type="slidenum">
              <a:rPr lang="zh-CN" altLang="en-US"/>
              <a:pPr eaLnBrk="1" hangingPunct="1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E54501-2DD2-41AF-BDBE-7C653D099929}" type="slidenum">
              <a:rPr lang="zh-CN" altLang="en-US"/>
              <a:pPr eaLnBrk="1" hangingPunct="1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DBDA31F-2B6C-46C0-830C-A37BC786C408}" type="slidenum">
              <a:rPr lang="zh-CN" altLang="en-US"/>
              <a:pPr eaLnBrk="1" hangingPunct="1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E54501-2DD2-41AF-BDBE-7C653D099929}" type="slidenum">
              <a:rPr lang="zh-CN" altLang="en-US"/>
              <a:pPr eaLnBrk="1" hangingPunct="1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E54501-2DD2-41AF-BDBE-7C653D099929}" type="slidenum">
              <a:rPr lang="zh-CN" altLang="en-US"/>
              <a:pPr eaLnBrk="1" hangingPunct="1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DBDA31F-2B6C-46C0-830C-A37BC786C408}" type="slidenum">
              <a:rPr lang="zh-CN" altLang="en-US"/>
              <a:pPr eaLnBrk="1" hangingPunct="1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DBDA31F-2B6C-46C0-830C-A37BC786C408}" type="slidenum">
              <a:rPr lang="zh-CN" altLang="en-US"/>
              <a:pPr eaLnBrk="1" hangingPunct="1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145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A09C7-01D8-4911-B503-2B2F0F94C5E7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EBE2A-5A06-4645-9BCF-6C5EACE80F36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  <p:pic>
        <p:nvPicPr>
          <p:cNvPr id="7" name="图片 6" descr="169693049949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855" cy="6891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6037" y="365125"/>
            <a:ext cx="2629242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309" y="365125"/>
            <a:ext cx="7735307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89FDB-ECC4-42A5-941C-C2186E09DF79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  <p:pic>
        <p:nvPicPr>
          <p:cNvPr id="7" name="图片 6" descr="169693049949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855" cy="6891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863" y="987426"/>
            <a:ext cx="617300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B18EA-F9B4-46A8-96C7-206F0A71BDFF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  <p:pic>
        <p:nvPicPr>
          <p:cNvPr id="8" name="图片 7" descr="169693049949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855" cy="6891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863" y="987426"/>
            <a:ext cx="617300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B18EA-F9B4-46A8-96C7-206F0A71BDFF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  <p:pic>
        <p:nvPicPr>
          <p:cNvPr id="8" name="图片 7" descr="169693049949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855" cy="6891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875F8-3D64-49C4-88E2-EC85489D1431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58" y="1709739"/>
            <a:ext cx="105169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958" y="4589464"/>
            <a:ext cx="105169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256EE-EEB7-4830-B634-197ADCEC95BF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309" y="1825625"/>
            <a:ext cx="5182275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3004" y="1825625"/>
            <a:ext cx="5182275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66BC0-3004-483C-B5A1-9A34E9FC452B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7" y="365126"/>
            <a:ext cx="1051697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898" y="1681163"/>
            <a:ext cx="51584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898" y="2505075"/>
            <a:ext cx="5158459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3004" y="1681163"/>
            <a:ext cx="51838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3004" y="2505075"/>
            <a:ext cx="5183863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742D7-0D35-4830-BF86-89118D0167D4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ED8E8-4415-4A7D-8428-BE27B41FC0AE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0B0ED-06BF-41F6-84FC-EB12163CF308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  <p:pic>
        <p:nvPicPr>
          <p:cNvPr id="8" name="图片 7" descr="169693049949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855" cy="6891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863" y="987426"/>
            <a:ext cx="617300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773C2-95F0-4E11-A360-194D7187C625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863" y="987426"/>
            <a:ext cx="617300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B18EA-F9B4-46A8-96C7-206F0A71BDFF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  <p:pic>
        <p:nvPicPr>
          <p:cNvPr id="8" name="图片 7" descr="169693049949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855" cy="689165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309" y="365126"/>
            <a:ext cx="105169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309" y="1825625"/>
            <a:ext cx="105169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309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126" y="6356351"/>
            <a:ext cx="4115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1995B2-7886-4FB3-8F75-13EDE74466D5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10" Type="http://schemas.openxmlformats.org/officeDocument/2006/relationships/image" Target="../media/image13.png"/><Relationship Id="rId4" Type="http://schemas.openxmlformats.org/officeDocument/2006/relationships/tags" Target="../tags/tag39.xml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15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14.png"/><Relationship Id="rId5" Type="http://schemas.openxmlformats.org/officeDocument/2006/relationships/tags" Target="../tags/tag47.xml"/><Relationship Id="rId10" Type="http://schemas.openxmlformats.org/officeDocument/2006/relationships/image" Target="../media/image12.jpeg"/><Relationship Id="rId4" Type="http://schemas.openxmlformats.org/officeDocument/2006/relationships/tags" Target="../tags/tag46.xml"/><Relationship Id="rId9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53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10" Type="http://schemas.openxmlformats.org/officeDocument/2006/relationships/image" Target="../media/image12.jpeg"/><Relationship Id="rId4" Type="http://schemas.openxmlformats.org/officeDocument/2006/relationships/tags" Target="../tags/tag59.xml"/><Relationship Id="rId9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10" Type="http://schemas.openxmlformats.org/officeDocument/2006/relationships/image" Target="../media/image12.jpeg"/><Relationship Id="rId4" Type="http://schemas.openxmlformats.org/officeDocument/2006/relationships/tags" Target="../tags/tag67.xml"/><Relationship Id="rId9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74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26" Type="http://schemas.openxmlformats.org/officeDocument/2006/relationships/tags" Target="../tags/tag102.xml"/><Relationship Id="rId3" Type="http://schemas.openxmlformats.org/officeDocument/2006/relationships/tags" Target="../tags/tag79.xml"/><Relationship Id="rId21" Type="http://schemas.openxmlformats.org/officeDocument/2006/relationships/tags" Target="../tags/tag97.xml"/><Relationship Id="rId34" Type="http://schemas.openxmlformats.org/officeDocument/2006/relationships/slideLayout" Target="../slideLayouts/slideLayout7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5" Type="http://schemas.openxmlformats.org/officeDocument/2006/relationships/tags" Target="../tags/tag101.xml"/><Relationship Id="rId33" Type="http://schemas.openxmlformats.org/officeDocument/2006/relationships/tags" Target="../tags/tag109.xml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tags" Target="../tags/tag96.xml"/><Relationship Id="rId29" Type="http://schemas.openxmlformats.org/officeDocument/2006/relationships/tags" Target="../tags/tag105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tags" Target="../tags/tag100.xml"/><Relationship Id="rId32" Type="http://schemas.openxmlformats.org/officeDocument/2006/relationships/tags" Target="../tags/tag108.xml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tags" Target="../tags/tag99.xml"/><Relationship Id="rId28" Type="http://schemas.openxmlformats.org/officeDocument/2006/relationships/tags" Target="../tags/tag104.xml"/><Relationship Id="rId36" Type="http://schemas.openxmlformats.org/officeDocument/2006/relationships/image" Target="../media/image16.jpeg"/><Relationship Id="rId10" Type="http://schemas.openxmlformats.org/officeDocument/2006/relationships/tags" Target="../tags/tag86.xml"/><Relationship Id="rId19" Type="http://schemas.openxmlformats.org/officeDocument/2006/relationships/tags" Target="../tags/tag95.xml"/><Relationship Id="rId31" Type="http://schemas.openxmlformats.org/officeDocument/2006/relationships/tags" Target="../tags/tag107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tags" Target="../tags/tag98.xml"/><Relationship Id="rId27" Type="http://schemas.openxmlformats.org/officeDocument/2006/relationships/tags" Target="../tags/tag103.xml"/><Relationship Id="rId30" Type="http://schemas.openxmlformats.org/officeDocument/2006/relationships/tags" Target="../tags/tag106.xml"/><Relationship Id="rId35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18" Type="http://schemas.openxmlformats.org/officeDocument/2006/relationships/tags" Target="../tags/tag127.xml"/><Relationship Id="rId26" Type="http://schemas.openxmlformats.org/officeDocument/2006/relationships/tags" Target="../tags/tag135.xml"/><Relationship Id="rId3" Type="http://schemas.openxmlformats.org/officeDocument/2006/relationships/tags" Target="../tags/tag112.xml"/><Relationship Id="rId21" Type="http://schemas.openxmlformats.org/officeDocument/2006/relationships/tags" Target="../tags/tag130.xml"/><Relationship Id="rId34" Type="http://schemas.openxmlformats.org/officeDocument/2006/relationships/image" Target="../media/image12.jpeg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tags" Target="../tags/tag126.xml"/><Relationship Id="rId25" Type="http://schemas.openxmlformats.org/officeDocument/2006/relationships/tags" Target="../tags/tag134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20" Type="http://schemas.openxmlformats.org/officeDocument/2006/relationships/tags" Target="../tags/tag129.xml"/><Relationship Id="rId29" Type="http://schemas.openxmlformats.org/officeDocument/2006/relationships/tags" Target="../tags/tag138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24" Type="http://schemas.openxmlformats.org/officeDocument/2006/relationships/tags" Target="../tags/tag133.xml"/><Relationship Id="rId32" Type="http://schemas.openxmlformats.org/officeDocument/2006/relationships/tags" Target="../tags/tag141.xml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23" Type="http://schemas.openxmlformats.org/officeDocument/2006/relationships/tags" Target="../tags/tag132.xml"/><Relationship Id="rId28" Type="http://schemas.openxmlformats.org/officeDocument/2006/relationships/tags" Target="../tags/tag137.xml"/><Relationship Id="rId10" Type="http://schemas.openxmlformats.org/officeDocument/2006/relationships/tags" Target="../tags/tag119.xml"/><Relationship Id="rId19" Type="http://schemas.openxmlformats.org/officeDocument/2006/relationships/tags" Target="../tags/tag128.xml"/><Relationship Id="rId31" Type="http://schemas.openxmlformats.org/officeDocument/2006/relationships/tags" Target="../tags/tag140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tags" Target="../tags/tag131.xml"/><Relationship Id="rId27" Type="http://schemas.openxmlformats.org/officeDocument/2006/relationships/tags" Target="../tags/tag136.xml"/><Relationship Id="rId30" Type="http://schemas.openxmlformats.org/officeDocument/2006/relationships/tags" Target="../tags/tag139.xml"/><Relationship Id="rId35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26" Type="http://schemas.openxmlformats.org/officeDocument/2006/relationships/tags" Target="../tags/tag167.xml"/><Relationship Id="rId3" Type="http://schemas.openxmlformats.org/officeDocument/2006/relationships/tags" Target="../tags/tag144.xml"/><Relationship Id="rId21" Type="http://schemas.openxmlformats.org/officeDocument/2006/relationships/tags" Target="../tags/tag162.xml"/><Relationship Id="rId34" Type="http://schemas.openxmlformats.org/officeDocument/2006/relationships/image" Target="../media/image12.jpeg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5" Type="http://schemas.openxmlformats.org/officeDocument/2006/relationships/tags" Target="../tags/tag166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0" Type="http://schemas.openxmlformats.org/officeDocument/2006/relationships/tags" Target="../tags/tag161.xml"/><Relationship Id="rId29" Type="http://schemas.openxmlformats.org/officeDocument/2006/relationships/tags" Target="../tags/tag170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24" Type="http://schemas.openxmlformats.org/officeDocument/2006/relationships/tags" Target="../tags/tag165.xml"/><Relationship Id="rId32" Type="http://schemas.openxmlformats.org/officeDocument/2006/relationships/tags" Target="../tags/tag173.xml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23" Type="http://schemas.openxmlformats.org/officeDocument/2006/relationships/tags" Target="../tags/tag164.xml"/><Relationship Id="rId28" Type="http://schemas.openxmlformats.org/officeDocument/2006/relationships/tags" Target="../tags/tag169.xml"/><Relationship Id="rId10" Type="http://schemas.openxmlformats.org/officeDocument/2006/relationships/tags" Target="../tags/tag151.xml"/><Relationship Id="rId19" Type="http://schemas.openxmlformats.org/officeDocument/2006/relationships/tags" Target="../tags/tag160.xml"/><Relationship Id="rId31" Type="http://schemas.openxmlformats.org/officeDocument/2006/relationships/tags" Target="../tags/tag172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tags" Target="../tags/tag163.xml"/><Relationship Id="rId27" Type="http://schemas.openxmlformats.org/officeDocument/2006/relationships/tags" Target="../tags/tag168.xml"/><Relationship Id="rId30" Type="http://schemas.openxmlformats.org/officeDocument/2006/relationships/tags" Target="../tags/tag171.xml"/><Relationship Id="rId35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26" Type="http://schemas.openxmlformats.org/officeDocument/2006/relationships/tags" Target="../tags/tag199.xml"/><Relationship Id="rId3" Type="http://schemas.openxmlformats.org/officeDocument/2006/relationships/tags" Target="../tags/tag176.xml"/><Relationship Id="rId21" Type="http://schemas.openxmlformats.org/officeDocument/2006/relationships/tags" Target="../tags/tag194.xml"/><Relationship Id="rId34" Type="http://schemas.openxmlformats.org/officeDocument/2006/relationships/image" Target="../media/image12.jpeg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tags" Target="../tags/tag198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tags" Target="../tags/tag193.xml"/><Relationship Id="rId29" Type="http://schemas.openxmlformats.org/officeDocument/2006/relationships/tags" Target="../tags/tag202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24" Type="http://schemas.openxmlformats.org/officeDocument/2006/relationships/tags" Target="../tags/tag197.xml"/><Relationship Id="rId32" Type="http://schemas.openxmlformats.org/officeDocument/2006/relationships/tags" Target="../tags/tag205.xml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tags" Target="../tags/tag196.xml"/><Relationship Id="rId28" Type="http://schemas.openxmlformats.org/officeDocument/2006/relationships/tags" Target="../tags/tag201.xml"/><Relationship Id="rId10" Type="http://schemas.openxmlformats.org/officeDocument/2006/relationships/tags" Target="../tags/tag183.xml"/><Relationship Id="rId19" Type="http://schemas.openxmlformats.org/officeDocument/2006/relationships/tags" Target="../tags/tag192.xml"/><Relationship Id="rId31" Type="http://schemas.openxmlformats.org/officeDocument/2006/relationships/tags" Target="../tags/tag204.xml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tags" Target="../tags/tag195.xml"/><Relationship Id="rId27" Type="http://schemas.openxmlformats.org/officeDocument/2006/relationships/tags" Target="../tags/tag200.xml"/><Relationship Id="rId30" Type="http://schemas.openxmlformats.org/officeDocument/2006/relationships/tags" Target="../tags/tag203.xml"/><Relationship Id="rId35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7" Type="http://schemas.openxmlformats.org/officeDocument/2006/relationships/image" Target="../media/image12.jpeg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10.xml"/><Relationship Id="rId4" Type="http://schemas.openxmlformats.org/officeDocument/2006/relationships/tags" Target="../tags/tag20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9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975" b="41437"/>
          <a:stretch>
            <a:fillRect/>
          </a:stretch>
        </p:blipFill>
        <p:spPr bwMode="auto">
          <a:xfrm>
            <a:off x="-24130" y="3068955"/>
            <a:ext cx="12153265" cy="354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832616a7f7e29aa72cdbd4e10801bace"/>
          <p:cNvPicPr>
            <a:picLocks noChangeAspect="1" noChangeArrowheads="1"/>
          </p:cNvPicPr>
          <p:nvPr/>
        </p:nvPicPr>
        <p:blipFill>
          <a:blip r:embed="rId7">
            <a:grayscl/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3827" y="613833"/>
            <a:ext cx="4097867" cy="440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 bwMode="auto">
          <a:xfrm>
            <a:off x="840105" y="664845"/>
            <a:ext cx="3518535" cy="862965"/>
            <a:chOff x="3664" y="2731"/>
            <a:chExt cx="7576" cy="2012"/>
          </a:xfrm>
        </p:grpSpPr>
        <p:sp>
          <p:nvSpPr>
            <p:cNvPr id="10" name=" 219"/>
            <p:cNvSpPr/>
            <p:nvPr/>
          </p:nvSpPr>
          <p:spPr>
            <a:xfrm>
              <a:off x="3664" y="2731"/>
              <a:ext cx="7576" cy="201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15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indent="-214630" eaLnBrk="0" hangingPunct="0">
                <a:spcBef>
                  <a:spcPct val="15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indent="-171450" eaLnBrk="0" hangingPunct="0">
                <a:spcBef>
                  <a:spcPct val="15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indent="-171450" eaLnBrk="0" hangingPunct="0">
                <a:spcBef>
                  <a:spcPct val="15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indent="-171450" eaLnBrk="0" hangingPunct="0">
                <a:spcBef>
                  <a:spcPct val="15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grpSp>
          <p:nvGrpSpPr>
            <p:cNvPr id="2058" name="组合 10"/>
            <p:cNvGrpSpPr/>
            <p:nvPr/>
          </p:nvGrpSpPr>
          <p:grpSpPr bwMode="auto">
            <a:xfrm>
              <a:off x="3937" y="2831"/>
              <a:ext cx="7028" cy="1812"/>
              <a:chOff x="3937" y="2831"/>
              <a:chExt cx="7028" cy="1812"/>
            </a:xfrm>
          </p:grpSpPr>
          <p:sp>
            <p:nvSpPr>
              <p:cNvPr id="219" name=" 219"/>
              <p:cNvSpPr/>
              <p:nvPr/>
            </p:nvSpPr>
            <p:spPr>
              <a:xfrm>
                <a:off x="3937" y="2831"/>
                <a:ext cx="7028" cy="1812"/>
              </a:xfrm>
              <a:prstGeom prst="roundRect">
                <a:avLst>
                  <a:gd name="adj" fmla="val 50000"/>
                </a:avLst>
              </a:prstGeom>
              <a:solidFill>
                <a:srgbClr val="86975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spcBef>
                    <a:spcPct val="15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indent="-214630" eaLnBrk="0" hangingPunct="0">
                  <a:spcBef>
                    <a:spcPct val="15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indent="-171450" eaLnBrk="0" hangingPunct="0">
                  <a:spcBef>
                    <a:spcPct val="15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indent="-171450" eaLnBrk="0" hangingPunct="0">
                  <a:spcBef>
                    <a:spcPct val="15000"/>
                  </a:spcBef>
                  <a:buChar char="–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indent="-171450" eaLnBrk="0" hangingPunct="0">
                  <a:spcBef>
                    <a:spcPct val="15000"/>
                  </a:spcBef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noProof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060" name="文本框 7"/>
              <p:cNvSpPr txBox="1">
                <a:spLocks noChangeArrowheads="1"/>
              </p:cNvSpPr>
              <p:nvPr/>
            </p:nvSpPr>
            <p:spPr bwMode="auto">
              <a:xfrm>
                <a:off x="4277" y="3235"/>
                <a:ext cx="6302" cy="1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导游基础知识</a:t>
                </a:r>
              </a:p>
            </p:txBody>
          </p:sp>
        </p:grpSp>
      </p:grp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560195" y="2348865"/>
            <a:ext cx="91878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spc="400" dirty="0" err="1" smtClean="0">
                <a:solidFill>
                  <a:srgbClr val="6B88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专题</a:t>
            </a:r>
            <a:r>
              <a:rPr lang="zh-CN" altLang="en-US" sz="3600" spc="400" dirty="0" smtClean="0">
                <a:solidFill>
                  <a:srgbClr val="6B88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一</a:t>
            </a:r>
            <a:r>
              <a:rPr lang="en-US" altLang="zh-CN" sz="3600" spc="400" dirty="0" smtClean="0">
                <a:solidFill>
                  <a:srgbClr val="6B88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  华</a:t>
            </a:r>
            <a:r>
              <a:rPr lang="zh-CN" altLang="en-US" sz="3600" spc="400" smtClean="0">
                <a:solidFill>
                  <a:srgbClr val="6B88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北</a:t>
            </a:r>
            <a:r>
              <a:rPr lang="en-US" altLang="zh-CN" sz="3600" spc="400" smtClean="0">
                <a:solidFill>
                  <a:srgbClr val="6B88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地区</a:t>
            </a:r>
            <a:r>
              <a:rPr lang="en-US" altLang="zh-CN" sz="3600" spc="400" dirty="0" smtClean="0">
                <a:solidFill>
                  <a:srgbClr val="6B88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—</a:t>
            </a:r>
            <a:r>
              <a:rPr lang="zh-CN" altLang="en-US" sz="3600" spc="400" dirty="0" smtClean="0">
                <a:solidFill>
                  <a:srgbClr val="6B88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京畿重地华夏摇篮</a:t>
            </a:r>
            <a:endParaRPr lang="en-US" altLang="zh-CN" sz="3600" spc="400" dirty="0" smtClean="0">
              <a:solidFill>
                <a:schemeClr val="accent6"/>
              </a:solidFill>
              <a:latin typeface="华文新魏" pitchFamily="2" charset="-122"/>
              <a:ea typeface="华文新魏" pitchFamily="2" charset="-122"/>
              <a:cs typeface="+mn-ea"/>
            </a:endParaRPr>
          </a:p>
        </p:txBody>
      </p:sp>
      <p:pic>
        <p:nvPicPr>
          <p:cNvPr id="4" name="图片 3" descr="5408f105d31def90e98830dffc7fc8b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457" b="38336"/>
          <a:stretch>
            <a:fillRect/>
          </a:stretch>
        </p:blipFill>
        <p:spPr bwMode="auto">
          <a:xfrm>
            <a:off x="695960" y="1341755"/>
            <a:ext cx="3828415" cy="71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 bwMode="auto">
          <a:xfrm>
            <a:off x="497205" y="109220"/>
            <a:ext cx="1090295" cy="1157605"/>
            <a:chOff x="3423" y="1821"/>
            <a:chExt cx="1619" cy="2697"/>
          </a:xfrm>
        </p:grpSpPr>
        <p:pic>
          <p:nvPicPr>
            <p:cNvPr id="2055" name="图片 2" descr="7ae253324a9dc50efcc2889339175ec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500" t="13472" r="32153" b="22653"/>
            <a:stretch>
              <a:fillRect/>
            </a:stretch>
          </p:blipFill>
          <p:spPr bwMode="auto">
            <a:xfrm>
              <a:off x="3423" y="1821"/>
              <a:ext cx="1619" cy="2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文本框 5"/>
            <p:cNvSpPr txBox="1">
              <a:spLocks noChangeArrowheads="1"/>
            </p:cNvSpPr>
            <p:nvPr/>
          </p:nvSpPr>
          <p:spPr bwMode="auto">
            <a:xfrm>
              <a:off x="3742" y="2106"/>
              <a:ext cx="1002" cy="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chemeClr val="bg1"/>
                  </a:solidFill>
                  <a:latin typeface="字酷堂明行体(个人非商业)" pitchFamily="49" charset="-122"/>
                  <a:ea typeface="字酷堂明行体(个人非商业)" pitchFamily="49" charset="-122"/>
                </a:rPr>
                <a:t>地方</a:t>
              </a:r>
            </a:p>
          </p:txBody>
        </p:sp>
      </p:grpSp>
      <p:sp>
        <p:nvSpPr>
          <p:cNvPr id="21" name="TextBox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67572" y="3572932"/>
            <a:ext cx="1028707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学习情景一 长城故乡</a:t>
            </a:r>
            <a:r>
              <a:rPr lang="en-US" altLang="zh-CN" sz="4000" spc="4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—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北京市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00"/>
                            </p:stCondLst>
                            <p:childTnLst>
                              <p:par>
                                <p:cTn id="35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95960" y="405130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、北京市历史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沿革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890905" y="1516380"/>
            <a:ext cx="10083800" cy="4732020"/>
          </a:xfrm>
          <a:prstGeom prst="rect">
            <a:avLst/>
          </a:pr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40" tIns="243840" rIns="243840" bIns="24384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1065"/>
              </a:spcAft>
              <a:buClr>
                <a:schemeClr val="accent1"/>
              </a:buClr>
            </a:pP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 早在</a:t>
            </a:r>
            <a:r>
              <a:rPr 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70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万年前，北京周口店地区就出现了原始人群“北京人”。北京建城已有</a:t>
            </a:r>
            <a:r>
              <a:rPr 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3000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多年的历史，自公元前</a:t>
            </a:r>
            <a:r>
              <a:rPr 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221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年秦始皇统一中国以来，北京一直是中国北方重镇和地方中心。</a:t>
            </a:r>
            <a:endParaRPr lang="en-US" altLang="zh-CN" sz="2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30000"/>
              </a:lnSpc>
              <a:spcAft>
                <a:spcPts val="1065"/>
              </a:spcAft>
              <a:buClr>
                <a:schemeClr val="accent1"/>
              </a:buClr>
            </a:pP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自金中都建成起，北京已有</a:t>
            </a:r>
            <a:r>
              <a:rPr 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800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余年建都史。民国时期曾有“顺天府”“北平”“北京”之称。</a:t>
            </a:r>
            <a:endParaRPr lang="en-US" altLang="zh-CN" sz="2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30000"/>
              </a:lnSpc>
              <a:spcAft>
                <a:spcPts val="1065"/>
              </a:spcAft>
              <a:buClr>
                <a:schemeClr val="accent1"/>
              </a:buClr>
            </a:pPr>
            <a:r>
              <a:rPr 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1949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日，中华人民共和国中央人民政府在北京宣告成立。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长城故乡—北京市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7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975" b="41437"/>
          <a:stretch>
            <a:fillRect/>
          </a:stretch>
        </p:blipFill>
        <p:spPr bwMode="auto">
          <a:xfrm>
            <a:off x="394495" y="2724151"/>
            <a:ext cx="11453284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660" b="35240"/>
          <a:stretch>
            <a:fillRect/>
          </a:stretch>
        </p:blipFill>
        <p:spPr bwMode="auto">
          <a:xfrm>
            <a:off x="1463412" y="1140884"/>
            <a:ext cx="8911167" cy="41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3842545" y="2423584"/>
            <a:ext cx="5141383" cy="776816"/>
            <a:chOff x="4537" y="2862"/>
            <a:chExt cx="6073" cy="918"/>
          </a:xfrm>
        </p:grpSpPr>
        <p:sp>
          <p:nvSpPr>
            <p:cNvPr id="4101" name="文本框 4"/>
            <p:cNvSpPr txBox="1">
              <a:spLocks noChangeArrowheads="1"/>
            </p:cNvSpPr>
            <p:nvPr/>
          </p:nvSpPr>
          <p:spPr bwMode="auto">
            <a:xfrm>
              <a:off x="5456" y="2862"/>
              <a:ext cx="5154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赏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增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见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识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4537" y="2930"/>
              <a:ext cx="918" cy="850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贰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95960" y="405130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、北京市民族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民俗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890905" y="1516380"/>
            <a:ext cx="10083800" cy="4732020"/>
          </a:xfrm>
          <a:prstGeom prst="rect">
            <a:avLst/>
          </a:pr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40" tIns="243840" rIns="243840" bIns="24384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北京市少数民族人口分布呈大分散、小聚居的特点。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北京最具特色的民俗风情是四合院、胡同和市肆庙会。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北京四合院源于元代院落式民居，是老北京城最主要的民居建筑。胡同是老北京城市的脉络、生活的场所、家的方向，更是京派文化的精髓。老北京庙会是指古老的民俗及民间宗教文化活动。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4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长城故乡—北京市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pic>
        <p:nvPicPr>
          <p:cNvPr id="10251" name="图片 1" descr="20e31e383a8aee5f6345161a0678d90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063"/>
          <a:stretch>
            <a:fillRect/>
          </a:stretch>
        </p:blipFill>
        <p:spPr bwMode="auto">
          <a:xfrm>
            <a:off x="10057290" y="4869180"/>
            <a:ext cx="253576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eform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95960" y="405130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、北京市风俗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特产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890905" y="1516380"/>
            <a:ext cx="10083800" cy="5020310"/>
          </a:xfrm>
          <a:prstGeom prst="rect">
            <a:avLst/>
          </a:pr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40" tIns="243840" rIns="243840" bIns="24384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北京菜由北京地方风味菜，以牛羊肉为主的清真菜，以明清皇家传出的宫廷菜及做工精细、善烹海味的谭家菜等菜肴组成。北京烤鸭驰名中外，以此为原料制成的“全鸭席”更是闻名退迩。“全聚德”烤鸭店、“东来顺”涮羊肉都是北京著名的老字号餐饮店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北京的京味小吃的代表有豆汁儿、芸豆卷、艾窝窝、豌豆黄、驴打滚、爆肚、炒肝、卤煮火烧等。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5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长城故乡—北京市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pic>
        <p:nvPicPr>
          <p:cNvPr id="7174" name="图片 2" descr="dd0e88cf6e08174c83962602a5c72f4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2845" y="5517515"/>
            <a:ext cx="2130425" cy="136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4" descr="3b58f9183462905636822bc5575ae31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7175" y="753745"/>
            <a:ext cx="1782445" cy="18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eform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975" b="41437"/>
          <a:stretch>
            <a:fillRect/>
          </a:stretch>
        </p:blipFill>
        <p:spPr bwMode="auto">
          <a:xfrm>
            <a:off x="394495" y="2724151"/>
            <a:ext cx="11453284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660" b="35240"/>
          <a:stretch>
            <a:fillRect/>
          </a:stretch>
        </p:blipFill>
        <p:spPr bwMode="auto">
          <a:xfrm>
            <a:off x="1463412" y="1140884"/>
            <a:ext cx="8911167" cy="41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3842545" y="2423584"/>
            <a:ext cx="5141383" cy="776816"/>
            <a:chOff x="4537" y="2862"/>
            <a:chExt cx="6073" cy="918"/>
          </a:xfrm>
        </p:grpSpPr>
        <p:sp>
          <p:nvSpPr>
            <p:cNvPr id="4101" name="文本框 4"/>
            <p:cNvSpPr txBox="1">
              <a:spLocks noChangeArrowheads="1"/>
            </p:cNvSpPr>
            <p:nvPr/>
          </p:nvSpPr>
          <p:spPr bwMode="auto">
            <a:xfrm>
              <a:off x="5456" y="2862"/>
              <a:ext cx="5154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述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展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4537" y="2930"/>
              <a:ext cx="918" cy="850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叁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2846" y="-309034"/>
            <a:ext cx="18473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16394" name="Text Box 4"/>
          <p:cNvSpPr txBox="1">
            <a:spLocks noChangeArrowheads="1"/>
          </p:cNvSpPr>
          <p:nvPr/>
        </p:nvSpPr>
        <p:spPr bwMode="auto">
          <a:xfrm>
            <a:off x="832645" y="6248400"/>
            <a:ext cx="1185756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265" b="1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zh-CN" sz="1865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4440555" y="1393190"/>
            <a:ext cx="720090" cy="3703320"/>
          </a:xfrm>
          <a:prstGeom prst="leftBrace">
            <a:avLst/>
          </a:prstGeom>
          <a:ln w="31750" cap="rnd">
            <a:solidFill>
              <a:schemeClr val="accent2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63525" y="249364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、北京市文化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艺术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2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长城故乡—北京市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325745" y="1196340"/>
            <a:ext cx="3782060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北京文化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304790" y="4436745"/>
            <a:ext cx="3759835" cy="73533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文学曲艺</a:t>
            </a:r>
          </a:p>
        </p:txBody>
      </p:sp>
      <p:sp>
        <p:nvSpPr>
          <p:cNvPr id="17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ldLvl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95960" y="405130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、北京市文化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艺术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5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长城故乡—北京市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8480" y="2689225"/>
            <a:ext cx="11205210" cy="3647440"/>
            <a:chOff x="1663" y="4289"/>
            <a:chExt cx="16830" cy="5744"/>
          </a:xfrm>
        </p:grpSpPr>
        <p:sp>
          <p:nvSpPr>
            <p:cNvPr id="219" name=" 219"/>
            <p:cNvSpPr/>
            <p:nvPr>
              <p:custDataLst>
                <p:tags r:id="rId2"/>
              </p:custDataLst>
            </p:nvPr>
          </p:nvSpPr>
          <p:spPr>
            <a:xfrm>
              <a:off x="1663" y="4289"/>
              <a:ext cx="16830" cy="5650"/>
            </a:xfrm>
            <a:prstGeom prst="roundRect">
              <a:avLst>
                <a:gd name="adj" fmla="val 50000"/>
              </a:avLst>
            </a:prstGeom>
            <a:solidFill>
              <a:srgbClr val="869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15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indent="-214630" eaLnBrk="0" hangingPunct="0">
                <a:spcBef>
                  <a:spcPct val="15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indent="-171450" eaLnBrk="0" hangingPunct="0">
                <a:spcBef>
                  <a:spcPct val="15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indent="-171450" eaLnBrk="0" hangingPunct="0">
                <a:spcBef>
                  <a:spcPct val="15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indent="-171450" eaLnBrk="0" hangingPunct="0">
                <a:spcBef>
                  <a:spcPct val="15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20483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56" y="4554"/>
              <a:ext cx="15717" cy="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2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北京市以古都文化、红色文化、京味文化和创新文化四大方面推</a:t>
              </a:r>
              <a:endParaRPr lang="en-US" altLang="zh-CN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2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动首都文化建设。即传承源远流长的古都文化，弘扬丰富厚重的</a:t>
              </a:r>
              <a:endParaRPr lang="en-US" altLang="zh-CN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2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红色文化，发掘特色鲜明的京味文化，繁荣蓬勃兴起的创新文化。</a:t>
              </a:r>
              <a:endParaRPr lang="en-US" altLang="zh-CN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2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“一线三带是重点内容之一，即做好中轴线申遗工作，统筹推进</a:t>
              </a:r>
              <a:endParaRPr lang="en-US" altLang="zh-CN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2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大运河文化带、长城文化带、西山永定河文化带建设。</a:t>
              </a:r>
              <a:endPara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88365" y="1636395"/>
            <a:ext cx="3883025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北京文化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95960" y="405130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、北京市文化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艺术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5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长城故乡—北京市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56005" y="2723515"/>
            <a:ext cx="10687050" cy="3587750"/>
            <a:chOff x="1663" y="4289"/>
            <a:chExt cx="16830" cy="5650"/>
          </a:xfrm>
        </p:grpSpPr>
        <p:sp>
          <p:nvSpPr>
            <p:cNvPr id="219" name=" 219"/>
            <p:cNvSpPr/>
            <p:nvPr>
              <p:custDataLst>
                <p:tags r:id="rId2"/>
              </p:custDataLst>
            </p:nvPr>
          </p:nvSpPr>
          <p:spPr>
            <a:xfrm>
              <a:off x="1663" y="4289"/>
              <a:ext cx="16830" cy="5650"/>
            </a:xfrm>
            <a:prstGeom prst="roundRect">
              <a:avLst>
                <a:gd name="adj" fmla="val 50000"/>
              </a:avLst>
            </a:prstGeom>
            <a:solidFill>
              <a:srgbClr val="869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15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indent="-214630" eaLnBrk="0" hangingPunct="0">
                <a:spcBef>
                  <a:spcPct val="15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indent="-171450" eaLnBrk="0" hangingPunct="0">
                <a:spcBef>
                  <a:spcPct val="15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indent="-171450" eaLnBrk="0" hangingPunct="0">
                <a:spcBef>
                  <a:spcPct val="15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indent="-171450" eaLnBrk="0" hangingPunct="0">
                <a:spcBef>
                  <a:spcPct val="15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20483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606" y="4421"/>
              <a:ext cx="14308" cy="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2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   京剧是中国最大的戏曲剧种，有“国剧”之称。中国京剧、中国画、中国医学，被世人称为“中国的三大国粹”。京剧是徽汉两个剧种在北京融合后的产物，自清乾隆五十五年（</a:t>
              </a:r>
              <a:r>
                <a:rPr lang="en-US" sz="2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1790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年）四大徽班进京，与来自湖北的汉调艺人合作算起，京剧已有</a:t>
              </a:r>
              <a:r>
                <a:rPr lang="en-US" sz="2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200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多年的历史。</a:t>
              </a:r>
              <a:endPara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88365" y="1636395"/>
            <a:ext cx="3883025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文学曲艺</a:t>
            </a:r>
          </a:p>
        </p:txBody>
      </p:sp>
      <p:sp>
        <p:nvSpPr>
          <p:cNvPr id="17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2846" y="-309034"/>
            <a:ext cx="18473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16394" name="Text Box 4"/>
          <p:cNvSpPr txBox="1">
            <a:spLocks noChangeArrowheads="1"/>
          </p:cNvSpPr>
          <p:nvPr/>
        </p:nvSpPr>
        <p:spPr bwMode="auto">
          <a:xfrm>
            <a:off x="832645" y="6248400"/>
            <a:ext cx="1185756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265" b="1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zh-CN" sz="1865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4440555" y="1120775"/>
            <a:ext cx="720090" cy="3975735"/>
          </a:xfrm>
          <a:prstGeom prst="leftBrace">
            <a:avLst/>
          </a:prstGeom>
          <a:ln w="31750" cap="rnd">
            <a:solidFill>
              <a:schemeClr val="accent2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63525" y="249364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、北京市旅游资源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2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长城故乡—北京市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325745" y="982345"/>
            <a:ext cx="6514465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故宫（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世文遗、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5A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326380" y="2276475"/>
            <a:ext cx="6514465" cy="73533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天坛（世文遗、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5A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319395" y="3500120"/>
            <a:ext cx="6524625" cy="73533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明十三陵（世文遗、 </a:t>
            </a:r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5A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26380" y="4725035"/>
            <a:ext cx="6517640" cy="73533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（四）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颐和园（世文遗、 </a:t>
            </a:r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5A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7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ldLvl="0" animBg="1"/>
      <p:bldP spid="11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9560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、北京市旅游资源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5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30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长城故乡—北京市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92405" y="1626870"/>
            <a:ext cx="3883025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故宫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椭圆 108"/>
          <p:cNvSpPr/>
          <p:nvPr>
            <p:custDataLst>
              <p:tags r:id="rId1"/>
            </p:custDataLst>
          </p:nvPr>
        </p:nvSpPr>
        <p:spPr>
          <a:xfrm>
            <a:off x="5218755" y="1477461"/>
            <a:ext cx="3806352" cy="1179895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grpSp>
        <p:nvGrpSpPr>
          <p:cNvPr id="25" name="组合 110"/>
          <p:cNvGrpSpPr/>
          <p:nvPr/>
        </p:nvGrpSpPr>
        <p:grpSpPr>
          <a:xfrm>
            <a:off x="5386652" y="1743075"/>
            <a:ext cx="2202776" cy="4588933"/>
            <a:chOff x="5206229" y="1101404"/>
            <a:chExt cx="1646805" cy="45886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26" name="组合 111"/>
            <p:cNvGrpSpPr/>
            <p:nvPr/>
          </p:nvGrpSpPr>
          <p:grpSpPr>
            <a:xfrm>
              <a:off x="5624034" y="110140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8" name="圆角矩形 127"/>
              <p:cNvSpPr/>
              <p:nvPr>
                <p:custDataLst>
                  <p:tags r:id="rId27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圆角矩形 128"/>
              <p:cNvSpPr/>
              <p:nvPr>
                <p:custDataLst>
                  <p:tags r:id="rId28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3" name="梯形 112"/>
            <p:cNvSpPr/>
            <p:nvPr>
              <p:custDataLst>
                <p:tags r:id="rId22"/>
              </p:custDataLst>
            </p:nvPr>
          </p:nvSpPr>
          <p:spPr>
            <a:xfrm rot="16200000">
              <a:off x="3776493" y="2613514"/>
              <a:ext cx="4506278" cy="1646805"/>
            </a:xfrm>
            <a:prstGeom prst="trapezoid">
              <a:avLst>
                <a:gd name="adj" fmla="val 9948"/>
              </a:avLst>
            </a:prstGeom>
            <a:solidFill>
              <a:srgbClr val="869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113"/>
            <p:cNvGrpSpPr/>
            <p:nvPr/>
          </p:nvGrpSpPr>
          <p:grpSpPr>
            <a:xfrm>
              <a:off x="5767215" y="113674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6" name="任意多边形 125"/>
              <p:cNvSpPr/>
              <p:nvPr>
                <p:custDataLst>
                  <p:tags r:id="rId25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任意多边形 126"/>
              <p:cNvSpPr/>
              <p:nvPr>
                <p:custDataLst>
                  <p:tags r:id="rId26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组合 114"/>
            <p:cNvGrpSpPr/>
            <p:nvPr/>
          </p:nvGrpSpPr>
          <p:grpSpPr>
            <a:xfrm>
              <a:off x="5557148" y="1390171"/>
              <a:ext cx="1000117" cy="2076899"/>
              <a:chOff x="4137594" y="-68669"/>
              <a:chExt cx="1000117" cy="2076899"/>
            </a:xfrm>
            <a:scene3d>
              <a:camera prst="perspectiveFront">
                <a:rot lat="0" lon="1799981" rev="0"/>
              </a:camera>
              <a:lightRig rig="threePt" dir="t"/>
            </a:scene3d>
          </p:grpSpPr>
          <p:sp>
            <p:nvSpPr>
              <p:cNvPr id="124" name="文本框 200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4137594" y="-68669"/>
                <a:ext cx="1000117" cy="3693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文本框 201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4188959" y="1731248"/>
                <a:ext cx="895896" cy="2769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129"/>
          <p:cNvGrpSpPr/>
          <p:nvPr/>
        </p:nvGrpSpPr>
        <p:grpSpPr>
          <a:xfrm>
            <a:off x="7589676" y="1775933"/>
            <a:ext cx="2286000" cy="4556337"/>
            <a:chOff x="6732800" y="1129344"/>
            <a:chExt cx="2286396" cy="455572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2" name="组合 130"/>
            <p:cNvGrpSpPr/>
            <p:nvPr/>
          </p:nvGrpSpPr>
          <p:grpSpPr>
            <a:xfrm>
              <a:off x="7264831" y="1129344"/>
              <a:ext cx="860661" cy="1640723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145" name="圆角矩形 144"/>
              <p:cNvSpPr/>
              <p:nvPr>
                <p:custDataLst>
                  <p:tags r:id="rId20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圆角矩形 145"/>
              <p:cNvSpPr/>
              <p:nvPr>
                <p:custDataLst>
                  <p:tags r:id="rId21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2" name="梯形 131"/>
            <p:cNvSpPr/>
            <p:nvPr>
              <p:custDataLst>
                <p:tags r:id="rId15"/>
              </p:custDataLst>
            </p:nvPr>
          </p:nvSpPr>
          <p:spPr>
            <a:xfrm rot="5400000" flipH="1">
              <a:off x="5622899" y="2288769"/>
              <a:ext cx="4506198" cy="2286396"/>
            </a:xfrm>
            <a:prstGeom prst="trapezoid">
              <a:avLst>
                <a:gd name="adj" fmla="val 1110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132"/>
            <p:cNvGrpSpPr/>
            <p:nvPr/>
          </p:nvGrpSpPr>
          <p:grpSpPr>
            <a:xfrm>
              <a:off x="7411034" y="1166629"/>
              <a:ext cx="568651" cy="996956"/>
              <a:chOff x="5695240" y="977137"/>
              <a:chExt cx="625516" cy="1096651"/>
            </a:xfrm>
            <a:scene3d>
              <a:camera prst="orthographicFront">
                <a:rot lat="20944032" lon="19239453" rev="161931"/>
              </a:camera>
              <a:lightRig rig="threePt" dir="t"/>
            </a:scene3d>
          </p:grpSpPr>
          <p:sp>
            <p:nvSpPr>
              <p:cNvPr id="143" name="任意多边形 142"/>
              <p:cNvSpPr/>
              <p:nvPr>
                <p:custDataLst>
                  <p:tags r:id="rId18"/>
                </p:custDataLst>
              </p:nvPr>
            </p:nvSpPr>
            <p:spPr bwMode="auto">
              <a:xfrm rot="5400000">
                <a:off x="5533885" y="1302922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04949"/>
                  </a:gs>
                </a:gsLst>
                <a:lin ang="0" scaled="0"/>
              </a:gra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任意多边形 143"/>
              <p:cNvSpPr/>
              <p:nvPr>
                <p:custDataLst>
                  <p:tags r:id="rId19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组合 133"/>
            <p:cNvGrpSpPr/>
            <p:nvPr/>
          </p:nvGrpSpPr>
          <p:grpSpPr>
            <a:xfrm>
              <a:off x="7196764" y="1383487"/>
              <a:ext cx="1000117" cy="2083561"/>
              <a:chOff x="4156909" y="-75353"/>
              <a:chExt cx="1000117" cy="2083561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141" name="文本框 203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156909" y="-75353"/>
                <a:ext cx="1000117" cy="3692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文本框 204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4188959" y="1731246"/>
                <a:ext cx="895896" cy="276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" name="组合 146"/>
          <p:cNvGrpSpPr/>
          <p:nvPr/>
        </p:nvGrpSpPr>
        <p:grpSpPr>
          <a:xfrm>
            <a:off x="9810063" y="1495848"/>
            <a:ext cx="2304627" cy="5212080"/>
            <a:chOff x="8500219" y="784648"/>
            <a:chExt cx="2195600" cy="506713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8" name="组合 147"/>
            <p:cNvGrpSpPr/>
            <p:nvPr/>
          </p:nvGrpSpPr>
          <p:grpSpPr>
            <a:xfrm>
              <a:off x="8910113" y="111029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5" name="圆角矩形 164"/>
              <p:cNvSpPr/>
              <p:nvPr>
                <p:custDataLst>
                  <p:tags r:id="rId13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圆角矩形 165"/>
              <p:cNvSpPr/>
              <p:nvPr>
                <p:custDataLst>
                  <p:tags r:id="rId14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9" name="椭圆 148"/>
            <p:cNvSpPr/>
            <p:nvPr>
              <p:custDataLst>
                <p:tags r:id="rId7"/>
              </p:custDataLst>
            </p:nvPr>
          </p:nvSpPr>
          <p:spPr>
            <a:xfrm rot="5400000">
              <a:off x="7505773" y="2830722"/>
              <a:ext cx="5067134" cy="974986"/>
            </a:xfrm>
            <a:prstGeom prst="ellipse">
              <a:avLst/>
            </a:prstGeom>
            <a:gradFill flip="none" rotWithShape="1">
              <a:gsLst>
                <a:gs pos="47000">
                  <a:srgbClr val="747474">
                    <a:alpha val="15000"/>
                  </a:srgbClr>
                </a:gs>
                <a:gs pos="0">
                  <a:schemeClr val="tx1">
                    <a:alpha val="23000"/>
                  </a:schemeClr>
                </a:gs>
                <a:gs pos="100000">
                  <a:srgbClr val="E8E8E8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梯形 149"/>
            <p:cNvSpPr/>
            <p:nvPr>
              <p:custDataLst>
                <p:tags r:id="rId8"/>
              </p:custDataLst>
            </p:nvPr>
          </p:nvSpPr>
          <p:spPr>
            <a:xfrm rot="16200000">
              <a:off x="7410163" y="2200660"/>
              <a:ext cx="4375712" cy="2195600"/>
            </a:xfrm>
            <a:prstGeom prst="trapezoid">
              <a:avLst>
                <a:gd name="adj" fmla="val 11105"/>
              </a:avLst>
            </a:prstGeom>
            <a:solidFill>
              <a:srgbClr val="769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组合 150"/>
            <p:cNvGrpSpPr/>
            <p:nvPr/>
          </p:nvGrpSpPr>
          <p:grpSpPr>
            <a:xfrm>
              <a:off x="9053294" y="114563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3" name="任意多边形 162"/>
              <p:cNvSpPr/>
              <p:nvPr>
                <p:custDataLst>
                  <p:tags r:id="rId11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任意多边形 163"/>
              <p:cNvSpPr/>
              <p:nvPr>
                <p:custDataLst>
                  <p:tags r:id="rId12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151"/>
            <p:cNvGrpSpPr/>
            <p:nvPr/>
          </p:nvGrpSpPr>
          <p:grpSpPr>
            <a:xfrm>
              <a:off x="8841962" y="1405447"/>
              <a:ext cx="1000117" cy="2053937"/>
              <a:chOff x="4118196" y="-53393"/>
              <a:chExt cx="1000117" cy="2053937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161" name="文本框 206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118196" y="-53393"/>
                <a:ext cx="1000117" cy="3590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文本框 207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188959" y="1731248"/>
                <a:ext cx="895896" cy="2692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416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45760" y="2893695"/>
            <a:ext cx="197548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17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50335" y="2857496"/>
            <a:ext cx="226123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rgbClr val="86975F"/>
                </a:solidFill>
                <a:latin typeface="微软雅黑" pitchFamily="34" charset="-122"/>
                <a:ea typeface="微软雅黑" pitchFamily="34" charset="-122"/>
              </a:rPr>
              <a:t>故宫内的建筑分为</a:t>
            </a:r>
            <a:r>
              <a:rPr lang="zh-CN" altLang="en-US" sz="2000" u="sng" dirty="0" smtClean="0">
                <a:solidFill>
                  <a:srgbClr val="86975F"/>
                </a:solidFill>
                <a:latin typeface="微软雅黑" pitchFamily="34" charset="-122"/>
                <a:ea typeface="微软雅黑" pitchFamily="34" charset="-122"/>
              </a:rPr>
              <a:t>外朝</a:t>
            </a:r>
            <a:r>
              <a:rPr lang="zh-CN" altLang="en-US" sz="2000" dirty="0" smtClean="0">
                <a:solidFill>
                  <a:srgbClr val="86975F"/>
                </a:solidFill>
                <a:latin typeface="微软雅黑" pitchFamily="34" charset="-122"/>
                <a:ea typeface="微软雅黑" pitchFamily="34" charset="-122"/>
              </a:rPr>
              <a:t>和内廷两部分。外朝的中心为太和殿、中和殿、保和殿，统称三大殿，是国家举行大典礼的地方。三大殿左右两翼辅以文华殿、武英殿两组建筑。</a:t>
            </a:r>
            <a:endParaRPr lang="zh-CN" altLang="en-US" sz="2000" dirty="0">
              <a:solidFill>
                <a:srgbClr val="86975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18" name="文本框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88220" y="2737207"/>
            <a:ext cx="206883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故宫是世界上现存规模最大、保存最为完整的木质结构古建筑群之一，是国家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AAAAA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旅游景区，</a:t>
            </a:r>
            <a:r>
              <a:rPr 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1961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年被列为第一批全国重点文物保护单位；</a:t>
            </a:r>
            <a:r>
              <a:rPr 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1987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年被列为世界文化遗产。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7" name="Freeform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32400" y="-2794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1" name="文本框 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10976" y="2786058"/>
            <a:ext cx="226123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北京故宫是中国明清两代的皇家宫殿，旧称紫禁城，故宫以三大殿为中心，占地面积约</a:t>
            </a:r>
            <a:r>
              <a:rPr 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72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万平方米，建筑面积约</a:t>
            </a:r>
            <a:r>
              <a:rPr 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万平方米，相传故宫一共有</a:t>
            </a:r>
            <a:r>
              <a:rPr 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9999.5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间，实际据现场测量故宫有房间</a:t>
            </a:r>
            <a:r>
              <a:rPr 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8707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间。</a:t>
            </a:r>
          </a:p>
        </p:txBody>
      </p:sp>
      <p:pic>
        <p:nvPicPr>
          <p:cNvPr id="1026" name="Picture 2" descr="D:\2023年------------------------编书\杨洋---图片合集\专题一图片合集\专题一情景一图片\故宫.jpg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238878" y="2714620"/>
            <a:ext cx="4821651" cy="32861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7416" grpId="0"/>
      <p:bldP spid="17417" grpId="0"/>
      <p:bldP spid="17418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10"/>
            <a:ext cx="12204065" cy="6856730"/>
          </a:xfrm>
          <a:prstGeom prst="rect">
            <a:avLst/>
          </a:prstGeom>
        </p:spPr>
      </p:pic>
      <p:sp>
        <p:nvSpPr>
          <p:cNvPr id="219" name=" 219"/>
          <p:cNvSpPr/>
          <p:nvPr/>
        </p:nvSpPr>
        <p:spPr>
          <a:xfrm>
            <a:off x="3971925" y="104775"/>
            <a:ext cx="3115945" cy="918845"/>
          </a:xfrm>
          <a:prstGeom prst="roundRect">
            <a:avLst>
              <a:gd name="adj" fmla="val 50000"/>
            </a:avLst>
          </a:prstGeom>
          <a:solidFill>
            <a:srgbClr val="8697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noProof="1">
              <a:solidFill>
                <a:srgbClr val="FFFFFF"/>
              </a:solidFill>
            </a:endParaRPr>
          </a:p>
        </p:txBody>
      </p:sp>
      <p:pic>
        <p:nvPicPr>
          <p:cNvPr id="4" name="图片 3" descr="5408f105d31def90e98830dffc7fc8b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455" b="38336"/>
          <a:stretch>
            <a:fillRect/>
          </a:stretch>
        </p:blipFill>
        <p:spPr bwMode="auto">
          <a:xfrm>
            <a:off x="3540760" y="715645"/>
            <a:ext cx="3818890" cy="70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841062" y="183304"/>
            <a:ext cx="3337984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授课内容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224655" y="1625600"/>
            <a:ext cx="8471535" cy="4108450"/>
            <a:chOff x="6653" y="2560"/>
            <a:chExt cx="13341" cy="6470"/>
          </a:xfrm>
        </p:grpSpPr>
        <p:cxnSp>
          <p:nvCxnSpPr>
            <p:cNvPr id="49" name="直接连接符 48"/>
            <p:cNvCxnSpPr/>
            <p:nvPr/>
          </p:nvCxnSpPr>
          <p:spPr>
            <a:xfrm flipH="1" flipV="1">
              <a:off x="6653" y="5400"/>
              <a:ext cx="33" cy="363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椭圆 39"/>
            <p:cNvSpPr/>
            <p:nvPr/>
          </p:nvSpPr>
          <p:spPr>
            <a:xfrm>
              <a:off x="7350" y="2560"/>
              <a:ext cx="1227" cy="1133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壹</a:t>
              </a:r>
            </a:p>
          </p:txBody>
        </p:sp>
        <p:sp>
          <p:nvSpPr>
            <p:cNvPr id="41" name="椭圆 40"/>
            <p:cNvSpPr/>
            <p:nvPr/>
          </p:nvSpPr>
          <p:spPr>
            <a:xfrm>
              <a:off x="7350" y="3853"/>
              <a:ext cx="1227" cy="1137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贰</a:t>
              </a:r>
            </a:p>
          </p:txBody>
        </p:sp>
        <p:sp>
          <p:nvSpPr>
            <p:cNvPr id="42" name="椭圆 41"/>
            <p:cNvSpPr/>
            <p:nvPr/>
          </p:nvSpPr>
          <p:spPr>
            <a:xfrm>
              <a:off x="7350" y="5200"/>
              <a:ext cx="1227" cy="1137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叁</a:t>
              </a:r>
            </a:p>
          </p:txBody>
        </p:sp>
        <p:sp>
          <p:nvSpPr>
            <p:cNvPr id="43" name="椭圆 42"/>
            <p:cNvSpPr/>
            <p:nvPr/>
          </p:nvSpPr>
          <p:spPr>
            <a:xfrm>
              <a:off x="7350" y="6546"/>
              <a:ext cx="1227" cy="1137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肆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9090" y="2560"/>
              <a:ext cx="10177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知识储备1</a:t>
              </a:r>
              <a:r>
                <a:rPr lang="en-US" altLang="zh-CN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</a:t>
              </a: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“习”美知天下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9090" y="3900"/>
              <a:ext cx="9928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知识储备2</a:t>
              </a:r>
              <a:r>
                <a:rPr lang="en-US" altLang="zh-CN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</a:t>
              </a: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“赏”美增见识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9090" y="5287"/>
              <a:ext cx="9811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知识储备3</a:t>
              </a:r>
              <a:r>
                <a:rPr lang="en-US" altLang="zh-CN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</a:t>
              </a: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“述”美展自信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9090" y="6633"/>
              <a:ext cx="9484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素养导读</a:t>
              </a:r>
              <a:r>
                <a:rPr lang="en-US" altLang="zh-CN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</a:t>
              </a: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“品”美入我心</a:t>
              </a:r>
            </a:p>
          </p:txBody>
        </p:sp>
        <p:sp>
          <p:nvSpPr>
            <p:cNvPr id="5" name="椭圆 4"/>
            <p:cNvSpPr/>
            <p:nvPr>
              <p:custDataLst>
                <p:tags r:id="rId1"/>
              </p:custDataLst>
            </p:nvPr>
          </p:nvSpPr>
          <p:spPr>
            <a:xfrm>
              <a:off x="7350" y="7894"/>
              <a:ext cx="1227" cy="1137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伍</a:t>
              </a: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9128" y="8007"/>
              <a:ext cx="10867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佳文导读—“析”美做实践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bldLvl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9560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、北京市旅游资源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4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29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长城故乡—北京市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92405" y="1626870"/>
            <a:ext cx="3883025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天坛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椭圆 108"/>
          <p:cNvSpPr/>
          <p:nvPr>
            <p:custDataLst>
              <p:tags r:id="rId1"/>
            </p:custDataLst>
          </p:nvPr>
        </p:nvSpPr>
        <p:spPr>
          <a:xfrm>
            <a:off x="5218755" y="1477461"/>
            <a:ext cx="3806352" cy="1179895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grpSp>
        <p:nvGrpSpPr>
          <p:cNvPr id="25" name="组合 110"/>
          <p:cNvGrpSpPr/>
          <p:nvPr/>
        </p:nvGrpSpPr>
        <p:grpSpPr>
          <a:xfrm>
            <a:off x="5386652" y="1743075"/>
            <a:ext cx="2202776" cy="4588933"/>
            <a:chOff x="5206229" y="1101404"/>
            <a:chExt cx="1646805" cy="45886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26" name="组合 111"/>
            <p:cNvGrpSpPr/>
            <p:nvPr/>
          </p:nvGrpSpPr>
          <p:grpSpPr>
            <a:xfrm>
              <a:off x="5624034" y="110140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8" name="圆角矩形 127"/>
              <p:cNvSpPr/>
              <p:nvPr>
                <p:custDataLst>
                  <p:tags r:id="rId26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圆角矩形 128"/>
              <p:cNvSpPr/>
              <p:nvPr>
                <p:custDataLst>
                  <p:tags r:id="rId27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3" name="梯形 112"/>
            <p:cNvSpPr/>
            <p:nvPr>
              <p:custDataLst>
                <p:tags r:id="rId21"/>
              </p:custDataLst>
            </p:nvPr>
          </p:nvSpPr>
          <p:spPr>
            <a:xfrm rot="16200000">
              <a:off x="3776493" y="2613514"/>
              <a:ext cx="4506278" cy="1646805"/>
            </a:xfrm>
            <a:prstGeom prst="trapezoid">
              <a:avLst>
                <a:gd name="adj" fmla="val 9948"/>
              </a:avLst>
            </a:prstGeom>
            <a:solidFill>
              <a:srgbClr val="869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113"/>
            <p:cNvGrpSpPr/>
            <p:nvPr/>
          </p:nvGrpSpPr>
          <p:grpSpPr>
            <a:xfrm>
              <a:off x="5767215" y="113674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6" name="任意多边形 125"/>
              <p:cNvSpPr/>
              <p:nvPr>
                <p:custDataLst>
                  <p:tags r:id="rId24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任意多边形 126"/>
              <p:cNvSpPr/>
              <p:nvPr>
                <p:custDataLst>
                  <p:tags r:id="rId25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组合 114"/>
            <p:cNvGrpSpPr/>
            <p:nvPr/>
          </p:nvGrpSpPr>
          <p:grpSpPr>
            <a:xfrm>
              <a:off x="5557148" y="1390171"/>
              <a:ext cx="1000117" cy="2076899"/>
              <a:chOff x="4137594" y="-68669"/>
              <a:chExt cx="1000117" cy="2076899"/>
            </a:xfrm>
            <a:scene3d>
              <a:camera prst="perspectiveFront">
                <a:rot lat="0" lon="1799981" rev="0"/>
              </a:camera>
              <a:lightRig rig="threePt" dir="t"/>
            </a:scene3d>
          </p:grpSpPr>
          <p:sp>
            <p:nvSpPr>
              <p:cNvPr id="124" name="文本框 200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4137594" y="-68669"/>
                <a:ext cx="1000117" cy="3693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文本框 201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4188959" y="1731248"/>
                <a:ext cx="895896" cy="2769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129"/>
          <p:cNvGrpSpPr/>
          <p:nvPr/>
        </p:nvGrpSpPr>
        <p:grpSpPr>
          <a:xfrm>
            <a:off x="7589676" y="1775933"/>
            <a:ext cx="2286000" cy="4556337"/>
            <a:chOff x="6732800" y="1129344"/>
            <a:chExt cx="2286396" cy="455572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2" name="组合 130"/>
            <p:cNvGrpSpPr/>
            <p:nvPr/>
          </p:nvGrpSpPr>
          <p:grpSpPr>
            <a:xfrm>
              <a:off x="7264831" y="1129344"/>
              <a:ext cx="860661" cy="1640723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145" name="圆角矩形 144"/>
              <p:cNvSpPr/>
              <p:nvPr>
                <p:custDataLst>
                  <p:tags r:id="rId19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圆角矩形 145"/>
              <p:cNvSpPr/>
              <p:nvPr>
                <p:custDataLst>
                  <p:tags r:id="rId20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2" name="梯形 131"/>
            <p:cNvSpPr/>
            <p:nvPr>
              <p:custDataLst>
                <p:tags r:id="rId14"/>
              </p:custDataLst>
            </p:nvPr>
          </p:nvSpPr>
          <p:spPr>
            <a:xfrm rot="5400000" flipH="1">
              <a:off x="5622899" y="2288769"/>
              <a:ext cx="4506198" cy="2286396"/>
            </a:xfrm>
            <a:prstGeom prst="trapezoid">
              <a:avLst>
                <a:gd name="adj" fmla="val 1110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132"/>
            <p:cNvGrpSpPr/>
            <p:nvPr/>
          </p:nvGrpSpPr>
          <p:grpSpPr>
            <a:xfrm>
              <a:off x="7411034" y="1166629"/>
              <a:ext cx="568651" cy="996956"/>
              <a:chOff x="5695240" y="977137"/>
              <a:chExt cx="625516" cy="1096651"/>
            </a:xfrm>
            <a:scene3d>
              <a:camera prst="orthographicFront">
                <a:rot lat="20944032" lon="19239453" rev="161931"/>
              </a:camera>
              <a:lightRig rig="threePt" dir="t"/>
            </a:scene3d>
          </p:grpSpPr>
          <p:sp>
            <p:nvSpPr>
              <p:cNvPr id="143" name="任意多边形 142"/>
              <p:cNvSpPr/>
              <p:nvPr>
                <p:custDataLst>
                  <p:tags r:id="rId17"/>
                </p:custDataLst>
              </p:nvPr>
            </p:nvSpPr>
            <p:spPr bwMode="auto">
              <a:xfrm rot="5400000">
                <a:off x="5533885" y="1302922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04949"/>
                  </a:gs>
                </a:gsLst>
                <a:lin ang="0" scaled="0"/>
              </a:gra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任意多边形 143"/>
              <p:cNvSpPr/>
              <p:nvPr>
                <p:custDataLst>
                  <p:tags r:id="rId18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组合 133"/>
            <p:cNvGrpSpPr/>
            <p:nvPr/>
          </p:nvGrpSpPr>
          <p:grpSpPr>
            <a:xfrm>
              <a:off x="7196764" y="1383487"/>
              <a:ext cx="1000117" cy="2083561"/>
              <a:chOff x="4156909" y="-75353"/>
              <a:chExt cx="1000117" cy="2083561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141" name="文本框 203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4156909" y="-75353"/>
                <a:ext cx="1000117" cy="3692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文本框 204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188959" y="1731246"/>
                <a:ext cx="895896" cy="276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" name="组合 146"/>
          <p:cNvGrpSpPr/>
          <p:nvPr/>
        </p:nvGrpSpPr>
        <p:grpSpPr>
          <a:xfrm>
            <a:off x="9810063" y="1495848"/>
            <a:ext cx="2304627" cy="5212080"/>
            <a:chOff x="8500219" y="784648"/>
            <a:chExt cx="2195600" cy="506713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8" name="组合 147"/>
            <p:cNvGrpSpPr/>
            <p:nvPr/>
          </p:nvGrpSpPr>
          <p:grpSpPr>
            <a:xfrm>
              <a:off x="8910113" y="111029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5" name="圆角矩形 164"/>
              <p:cNvSpPr/>
              <p:nvPr>
                <p:custDataLst>
                  <p:tags r:id="rId12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圆角矩形 165"/>
              <p:cNvSpPr/>
              <p:nvPr>
                <p:custDataLst>
                  <p:tags r:id="rId13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9" name="椭圆 148"/>
            <p:cNvSpPr/>
            <p:nvPr>
              <p:custDataLst>
                <p:tags r:id="rId6"/>
              </p:custDataLst>
            </p:nvPr>
          </p:nvSpPr>
          <p:spPr>
            <a:xfrm rot="5400000">
              <a:off x="7505773" y="2830722"/>
              <a:ext cx="5067134" cy="974986"/>
            </a:xfrm>
            <a:prstGeom prst="ellipse">
              <a:avLst/>
            </a:prstGeom>
            <a:gradFill flip="none" rotWithShape="1">
              <a:gsLst>
                <a:gs pos="47000">
                  <a:srgbClr val="747474">
                    <a:alpha val="15000"/>
                  </a:srgbClr>
                </a:gs>
                <a:gs pos="0">
                  <a:schemeClr val="tx1">
                    <a:alpha val="23000"/>
                  </a:schemeClr>
                </a:gs>
                <a:gs pos="100000">
                  <a:srgbClr val="E8E8E8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梯形 149"/>
            <p:cNvSpPr/>
            <p:nvPr>
              <p:custDataLst>
                <p:tags r:id="rId7"/>
              </p:custDataLst>
            </p:nvPr>
          </p:nvSpPr>
          <p:spPr>
            <a:xfrm rot="16200000">
              <a:off x="7410163" y="2200660"/>
              <a:ext cx="4375712" cy="2195600"/>
            </a:xfrm>
            <a:prstGeom prst="trapezoid">
              <a:avLst>
                <a:gd name="adj" fmla="val 11105"/>
              </a:avLst>
            </a:prstGeom>
            <a:solidFill>
              <a:srgbClr val="769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组合 150"/>
            <p:cNvGrpSpPr/>
            <p:nvPr/>
          </p:nvGrpSpPr>
          <p:grpSpPr>
            <a:xfrm>
              <a:off x="9053294" y="114563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3" name="任意多边形 162"/>
              <p:cNvSpPr/>
              <p:nvPr>
                <p:custDataLst>
                  <p:tags r:id="rId10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任意多边形 163"/>
              <p:cNvSpPr/>
              <p:nvPr>
                <p:custDataLst>
                  <p:tags r:id="rId11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151"/>
            <p:cNvGrpSpPr/>
            <p:nvPr/>
          </p:nvGrpSpPr>
          <p:grpSpPr>
            <a:xfrm>
              <a:off x="8841962" y="1405447"/>
              <a:ext cx="1000117" cy="2053937"/>
              <a:chOff x="4118196" y="-53393"/>
              <a:chExt cx="1000117" cy="2053937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161" name="文本框 206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4118196" y="-53393"/>
                <a:ext cx="1000117" cy="3590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文本框 207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188959" y="1731248"/>
                <a:ext cx="895896" cy="2692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416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45760" y="2893695"/>
            <a:ext cx="197548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天坛原名</a:t>
            </a:r>
            <a:r>
              <a:rPr 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天地坛</a:t>
            </a:r>
            <a:r>
              <a:rPr 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，位于北京市东城区永定门大街东侧。为明、清两代皇帝祭天、祈谷和祈雨的场所。是中国现存最大的古代祭祀性建筑群。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417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50335" y="2850515"/>
            <a:ext cx="226123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rgbClr val="86975F"/>
                </a:solidFill>
                <a:latin typeface="微软雅黑" pitchFamily="34" charset="-122"/>
                <a:ea typeface="微软雅黑" pitchFamily="34" charset="-122"/>
              </a:rPr>
              <a:t>天坛整体占地面积</a:t>
            </a:r>
            <a:r>
              <a:rPr lang="en-US" sz="2000" dirty="0" smtClean="0">
                <a:solidFill>
                  <a:srgbClr val="86975F"/>
                </a:solidFill>
                <a:latin typeface="微软雅黑" pitchFamily="34" charset="-122"/>
                <a:ea typeface="微软雅黑" pitchFamily="34" charset="-122"/>
              </a:rPr>
              <a:t>205</a:t>
            </a:r>
            <a:r>
              <a:rPr lang="zh-CN" altLang="en-US" sz="2000" dirty="0" smtClean="0">
                <a:solidFill>
                  <a:srgbClr val="86975F"/>
                </a:solidFill>
                <a:latin typeface="微软雅黑" pitchFamily="34" charset="-122"/>
                <a:ea typeface="微软雅黑" pitchFamily="34" charset="-122"/>
              </a:rPr>
              <a:t>公顷，由两重坛墙环护，分为内、外两坛。外坛墙周长</a:t>
            </a:r>
            <a:r>
              <a:rPr lang="en-US" sz="2000" dirty="0" smtClean="0">
                <a:solidFill>
                  <a:srgbClr val="86975F"/>
                </a:solidFill>
                <a:latin typeface="微软雅黑" pitchFamily="34" charset="-122"/>
                <a:ea typeface="微软雅黑" pitchFamily="34" charset="-122"/>
              </a:rPr>
              <a:t>6553</a:t>
            </a:r>
            <a:r>
              <a:rPr lang="zh-CN" altLang="en-US" sz="2000" dirty="0" smtClean="0">
                <a:solidFill>
                  <a:srgbClr val="86975F"/>
                </a:solidFill>
                <a:latin typeface="微软雅黑" pitchFamily="34" charset="-122"/>
                <a:ea typeface="微软雅黑" pitchFamily="34" charset="-122"/>
              </a:rPr>
              <a:t>米，南北相距</a:t>
            </a:r>
            <a:r>
              <a:rPr lang="en-US" sz="2000" dirty="0" smtClean="0">
                <a:solidFill>
                  <a:srgbClr val="86975F"/>
                </a:solidFill>
                <a:latin typeface="微软雅黑" pitchFamily="34" charset="-122"/>
                <a:ea typeface="微软雅黑" pitchFamily="34" charset="-122"/>
              </a:rPr>
              <a:t>1657</a:t>
            </a:r>
            <a:r>
              <a:rPr lang="zh-CN" altLang="en-US" sz="2000" dirty="0" smtClean="0">
                <a:solidFill>
                  <a:srgbClr val="86975F"/>
                </a:solidFill>
                <a:latin typeface="微软雅黑" pitchFamily="34" charset="-122"/>
                <a:ea typeface="微软雅黑" pitchFamily="34" charset="-122"/>
              </a:rPr>
              <a:t>米、东西相距</a:t>
            </a:r>
            <a:r>
              <a:rPr lang="en-US" sz="2000" dirty="0" smtClean="0">
                <a:solidFill>
                  <a:srgbClr val="86975F"/>
                </a:solidFill>
                <a:latin typeface="微软雅黑" pitchFamily="34" charset="-122"/>
                <a:ea typeface="微软雅黑" pitchFamily="34" charset="-122"/>
              </a:rPr>
              <a:t>1703</a:t>
            </a:r>
            <a:r>
              <a:rPr lang="zh-CN" altLang="en-US" sz="2000" dirty="0" smtClean="0">
                <a:solidFill>
                  <a:srgbClr val="86975F"/>
                </a:solidFill>
                <a:latin typeface="微软雅黑" pitchFamily="34" charset="-122"/>
                <a:ea typeface="微软雅黑" pitchFamily="34" charset="-122"/>
              </a:rPr>
              <a:t>米。内坛墙周长</a:t>
            </a:r>
            <a:r>
              <a:rPr lang="en-US" sz="2000" dirty="0" smtClean="0">
                <a:solidFill>
                  <a:srgbClr val="86975F"/>
                </a:solidFill>
                <a:latin typeface="微软雅黑" pitchFamily="34" charset="-122"/>
                <a:ea typeface="微软雅黑" pitchFamily="34" charset="-122"/>
              </a:rPr>
              <a:t>4152</a:t>
            </a:r>
            <a:r>
              <a:rPr lang="zh-CN" altLang="en-US" sz="2000" dirty="0" smtClean="0">
                <a:solidFill>
                  <a:srgbClr val="86975F"/>
                </a:solidFill>
                <a:latin typeface="微软雅黑" pitchFamily="34" charset="-122"/>
                <a:ea typeface="微软雅黑" pitchFamily="34" charset="-122"/>
              </a:rPr>
              <a:t>米，南北相距</a:t>
            </a:r>
            <a:r>
              <a:rPr lang="en-US" sz="2000" dirty="0" smtClean="0">
                <a:solidFill>
                  <a:srgbClr val="86975F"/>
                </a:solidFill>
                <a:latin typeface="微软雅黑" pitchFamily="34" charset="-122"/>
                <a:ea typeface="微软雅黑" pitchFamily="34" charset="-122"/>
              </a:rPr>
              <a:t>1283</a:t>
            </a:r>
            <a:r>
              <a:rPr lang="zh-CN" altLang="en-US" sz="2000" dirty="0" smtClean="0">
                <a:solidFill>
                  <a:srgbClr val="86975F"/>
                </a:solidFill>
                <a:latin typeface="微软雅黑" pitchFamily="34" charset="-122"/>
                <a:ea typeface="微软雅黑" pitchFamily="34" charset="-122"/>
              </a:rPr>
              <a:t>米、东西相距</a:t>
            </a:r>
            <a:r>
              <a:rPr lang="en-US" sz="2000" dirty="0" smtClean="0">
                <a:solidFill>
                  <a:srgbClr val="86975F"/>
                </a:solidFill>
                <a:latin typeface="微软雅黑" pitchFamily="34" charset="-122"/>
                <a:ea typeface="微软雅黑" pitchFamily="34" charset="-122"/>
              </a:rPr>
              <a:t>1025</a:t>
            </a:r>
            <a:r>
              <a:rPr lang="zh-CN" altLang="en-US" sz="2000" dirty="0" smtClean="0">
                <a:solidFill>
                  <a:srgbClr val="86975F"/>
                </a:solidFill>
                <a:latin typeface="微软雅黑" pitchFamily="34" charset="-122"/>
                <a:ea typeface="微软雅黑" pitchFamily="34" charset="-122"/>
              </a:rPr>
              <a:t>米。</a:t>
            </a:r>
            <a:endParaRPr lang="zh-CN" altLang="en-US" sz="2000" dirty="0">
              <a:solidFill>
                <a:srgbClr val="86975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18" name="文本框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88220" y="2657475"/>
            <a:ext cx="206883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 </a:t>
            </a:r>
          </a:p>
          <a:p>
            <a:pPr eaLnBrk="1" hangingPunct="1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天坛其主要建筑圆丘坛、祈年殿、皇穹宇都采用圆形平面，而祈年殿、圆丘坛的砖砌外墙则为方形，天坛内外两重坛垣也是北圆南方，寓意</a:t>
            </a:r>
            <a:r>
              <a:rPr 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天圆地方</a:t>
            </a:r>
            <a:r>
              <a:rPr 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7" name="Freeform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3715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050" name="Picture 2" descr="D:\2023年------------------------编书\杨洋---图片合集\专题一图片合集\专题一情景一图片\天坛.jpg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238878" y="2643182"/>
            <a:ext cx="4725454" cy="32147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7416" grpId="0"/>
      <p:bldP spid="17417" grpId="0"/>
      <p:bldP spid="174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9560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、北京市旅游资源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4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29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长城故乡—北京市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92405" y="1626870"/>
            <a:ext cx="3883025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）明十三陵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椭圆 108"/>
          <p:cNvSpPr/>
          <p:nvPr>
            <p:custDataLst>
              <p:tags r:id="rId1"/>
            </p:custDataLst>
          </p:nvPr>
        </p:nvSpPr>
        <p:spPr>
          <a:xfrm>
            <a:off x="5218755" y="1477461"/>
            <a:ext cx="3806352" cy="1179895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grpSp>
        <p:nvGrpSpPr>
          <p:cNvPr id="25" name="组合 110"/>
          <p:cNvGrpSpPr/>
          <p:nvPr/>
        </p:nvGrpSpPr>
        <p:grpSpPr>
          <a:xfrm>
            <a:off x="5386652" y="1743075"/>
            <a:ext cx="2202776" cy="4588933"/>
            <a:chOff x="5206229" y="1101404"/>
            <a:chExt cx="1646805" cy="45886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26" name="组合 111"/>
            <p:cNvGrpSpPr/>
            <p:nvPr/>
          </p:nvGrpSpPr>
          <p:grpSpPr>
            <a:xfrm>
              <a:off x="5624034" y="110140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8" name="圆角矩形 127"/>
              <p:cNvSpPr/>
              <p:nvPr>
                <p:custDataLst>
                  <p:tags r:id="rId26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圆角矩形 128"/>
              <p:cNvSpPr/>
              <p:nvPr>
                <p:custDataLst>
                  <p:tags r:id="rId27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3" name="梯形 112"/>
            <p:cNvSpPr/>
            <p:nvPr>
              <p:custDataLst>
                <p:tags r:id="rId21"/>
              </p:custDataLst>
            </p:nvPr>
          </p:nvSpPr>
          <p:spPr>
            <a:xfrm rot="16200000">
              <a:off x="3776493" y="2613514"/>
              <a:ext cx="4506278" cy="1646805"/>
            </a:xfrm>
            <a:prstGeom prst="trapezoid">
              <a:avLst>
                <a:gd name="adj" fmla="val 9948"/>
              </a:avLst>
            </a:prstGeom>
            <a:solidFill>
              <a:srgbClr val="869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113"/>
            <p:cNvGrpSpPr/>
            <p:nvPr/>
          </p:nvGrpSpPr>
          <p:grpSpPr>
            <a:xfrm>
              <a:off x="5767215" y="113674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6" name="任意多边形 125"/>
              <p:cNvSpPr/>
              <p:nvPr>
                <p:custDataLst>
                  <p:tags r:id="rId24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任意多边形 126"/>
              <p:cNvSpPr/>
              <p:nvPr>
                <p:custDataLst>
                  <p:tags r:id="rId25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组合 114"/>
            <p:cNvGrpSpPr/>
            <p:nvPr/>
          </p:nvGrpSpPr>
          <p:grpSpPr>
            <a:xfrm>
              <a:off x="5557148" y="1390171"/>
              <a:ext cx="1000117" cy="2076899"/>
              <a:chOff x="4137594" y="-68669"/>
              <a:chExt cx="1000117" cy="2076899"/>
            </a:xfrm>
            <a:scene3d>
              <a:camera prst="perspectiveFront">
                <a:rot lat="0" lon="1799981" rev="0"/>
              </a:camera>
              <a:lightRig rig="threePt" dir="t"/>
            </a:scene3d>
          </p:grpSpPr>
          <p:sp>
            <p:nvSpPr>
              <p:cNvPr id="124" name="文本框 200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4137594" y="-68669"/>
                <a:ext cx="1000117" cy="3693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文本框 201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4188959" y="1731248"/>
                <a:ext cx="895896" cy="2769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129"/>
          <p:cNvGrpSpPr/>
          <p:nvPr/>
        </p:nvGrpSpPr>
        <p:grpSpPr>
          <a:xfrm>
            <a:off x="7589676" y="1775933"/>
            <a:ext cx="2286000" cy="4556337"/>
            <a:chOff x="6732800" y="1129344"/>
            <a:chExt cx="2286396" cy="455572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2" name="组合 130"/>
            <p:cNvGrpSpPr/>
            <p:nvPr/>
          </p:nvGrpSpPr>
          <p:grpSpPr>
            <a:xfrm>
              <a:off x="7264831" y="1129344"/>
              <a:ext cx="860661" cy="1640723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145" name="圆角矩形 144"/>
              <p:cNvSpPr/>
              <p:nvPr>
                <p:custDataLst>
                  <p:tags r:id="rId19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圆角矩形 145"/>
              <p:cNvSpPr/>
              <p:nvPr>
                <p:custDataLst>
                  <p:tags r:id="rId20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2" name="梯形 131"/>
            <p:cNvSpPr/>
            <p:nvPr>
              <p:custDataLst>
                <p:tags r:id="rId14"/>
              </p:custDataLst>
            </p:nvPr>
          </p:nvSpPr>
          <p:spPr>
            <a:xfrm rot="5400000" flipH="1">
              <a:off x="5622899" y="2288769"/>
              <a:ext cx="4506198" cy="2286396"/>
            </a:xfrm>
            <a:prstGeom prst="trapezoid">
              <a:avLst>
                <a:gd name="adj" fmla="val 1110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132"/>
            <p:cNvGrpSpPr/>
            <p:nvPr/>
          </p:nvGrpSpPr>
          <p:grpSpPr>
            <a:xfrm>
              <a:off x="7411034" y="1166629"/>
              <a:ext cx="568651" cy="996956"/>
              <a:chOff x="5695240" y="977137"/>
              <a:chExt cx="625516" cy="1096651"/>
            </a:xfrm>
            <a:scene3d>
              <a:camera prst="orthographicFront">
                <a:rot lat="20944032" lon="19239453" rev="161931"/>
              </a:camera>
              <a:lightRig rig="threePt" dir="t"/>
            </a:scene3d>
          </p:grpSpPr>
          <p:sp>
            <p:nvSpPr>
              <p:cNvPr id="143" name="任意多边形 142"/>
              <p:cNvSpPr/>
              <p:nvPr>
                <p:custDataLst>
                  <p:tags r:id="rId17"/>
                </p:custDataLst>
              </p:nvPr>
            </p:nvSpPr>
            <p:spPr bwMode="auto">
              <a:xfrm rot="5400000">
                <a:off x="5533885" y="1302922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04949"/>
                  </a:gs>
                </a:gsLst>
                <a:lin ang="0" scaled="0"/>
              </a:gra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任意多边形 143"/>
              <p:cNvSpPr/>
              <p:nvPr>
                <p:custDataLst>
                  <p:tags r:id="rId18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组合 133"/>
            <p:cNvGrpSpPr/>
            <p:nvPr/>
          </p:nvGrpSpPr>
          <p:grpSpPr>
            <a:xfrm>
              <a:off x="7196764" y="1383487"/>
              <a:ext cx="1000117" cy="2083561"/>
              <a:chOff x="4156909" y="-75353"/>
              <a:chExt cx="1000117" cy="2083561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141" name="文本框 203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4156909" y="-75353"/>
                <a:ext cx="1000117" cy="3692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文本框 204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188959" y="1731246"/>
                <a:ext cx="895896" cy="276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" name="组合 146"/>
          <p:cNvGrpSpPr/>
          <p:nvPr/>
        </p:nvGrpSpPr>
        <p:grpSpPr>
          <a:xfrm>
            <a:off x="9810063" y="1495848"/>
            <a:ext cx="2304627" cy="5212080"/>
            <a:chOff x="8500219" y="784648"/>
            <a:chExt cx="2195600" cy="506713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8" name="组合 147"/>
            <p:cNvGrpSpPr/>
            <p:nvPr/>
          </p:nvGrpSpPr>
          <p:grpSpPr>
            <a:xfrm>
              <a:off x="8910113" y="111029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5" name="圆角矩形 164"/>
              <p:cNvSpPr/>
              <p:nvPr>
                <p:custDataLst>
                  <p:tags r:id="rId12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圆角矩形 165"/>
              <p:cNvSpPr/>
              <p:nvPr>
                <p:custDataLst>
                  <p:tags r:id="rId13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9" name="椭圆 148"/>
            <p:cNvSpPr/>
            <p:nvPr>
              <p:custDataLst>
                <p:tags r:id="rId6"/>
              </p:custDataLst>
            </p:nvPr>
          </p:nvSpPr>
          <p:spPr>
            <a:xfrm rot="5400000">
              <a:off x="7505773" y="2830722"/>
              <a:ext cx="5067134" cy="974986"/>
            </a:xfrm>
            <a:prstGeom prst="ellipse">
              <a:avLst/>
            </a:prstGeom>
            <a:gradFill flip="none" rotWithShape="1">
              <a:gsLst>
                <a:gs pos="47000">
                  <a:srgbClr val="747474">
                    <a:alpha val="15000"/>
                  </a:srgbClr>
                </a:gs>
                <a:gs pos="0">
                  <a:schemeClr val="tx1">
                    <a:alpha val="23000"/>
                  </a:schemeClr>
                </a:gs>
                <a:gs pos="100000">
                  <a:srgbClr val="E8E8E8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梯形 149"/>
            <p:cNvSpPr/>
            <p:nvPr>
              <p:custDataLst>
                <p:tags r:id="rId7"/>
              </p:custDataLst>
            </p:nvPr>
          </p:nvSpPr>
          <p:spPr>
            <a:xfrm rot="16200000">
              <a:off x="7410163" y="2200660"/>
              <a:ext cx="4375712" cy="2195600"/>
            </a:xfrm>
            <a:prstGeom prst="trapezoid">
              <a:avLst>
                <a:gd name="adj" fmla="val 11105"/>
              </a:avLst>
            </a:prstGeom>
            <a:solidFill>
              <a:srgbClr val="769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组合 150"/>
            <p:cNvGrpSpPr/>
            <p:nvPr/>
          </p:nvGrpSpPr>
          <p:grpSpPr>
            <a:xfrm>
              <a:off x="9053294" y="114563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3" name="任意多边形 162"/>
              <p:cNvSpPr/>
              <p:nvPr>
                <p:custDataLst>
                  <p:tags r:id="rId10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任意多边形 163"/>
              <p:cNvSpPr/>
              <p:nvPr>
                <p:custDataLst>
                  <p:tags r:id="rId11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151"/>
            <p:cNvGrpSpPr/>
            <p:nvPr/>
          </p:nvGrpSpPr>
          <p:grpSpPr>
            <a:xfrm>
              <a:off x="8841962" y="1405447"/>
              <a:ext cx="1000117" cy="2053937"/>
              <a:chOff x="4118196" y="-53393"/>
              <a:chExt cx="1000117" cy="2053937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161" name="文本框 206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4118196" y="-53393"/>
                <a:ext cx="1000117" cy="3590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文本框 207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188959" y="1731248"/>
                <a:ext cx="895896" cy="2692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416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45760" y="2893695"/>
            <a:ext cx="197548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明十三陵坐落于天寿山麓，总面积</a:t>
            </a:r>
            <a:r>
              <a:rPr 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120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余平方公里。距离北京约五十公里。十三陵地处东、西、北三面环山的小盆地之中，陵区周围群山环抱。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417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24750" y="2857496"/>
            <a:ext cx="226123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rgbClr val="86975F"/>
                </a:solidFill>
                <a:latin typeface="微软雅黑" pitchFamily="34" charset="-122"/>
                <a:ea typeface="微软雅黑" pitchFamily="34" charset="-122"/>
              </a:rPr>
              <a:t>这里自永乐七年（</a:t>
            </a:r>
            <a:r>
              <a:rPr lang="en-US" sz="2000" dirty="0" smtClean="0">
                <a:solidFill>
                  <a:srgbClr val="86975F"/>
                </a:solidFill>
                <a:latin typeface="微软雅黑" pitchFamily="34" charset="-122"/>
                <a:ea typeface="微软雅黑" pitchFamily="34" charset="-122"/>
              </a:rPr>
              <a:t>1409</a:t>
            </a:r>
            <a:r>
              <a:rPr lang="zh-CN" altLang="en-US" sz="2000" dirty="0" smtClean="0">
                <a:solidFill>
                  <a:srgbClr val="86975F"/>
                </a:solidFill>
                <a:latin typeface="微软雅黑" pitchFamily="34" charset="-122"/>
                <a:ea typeface="微软雅黑" pitchFamily="34" charset="-122"/>
              </a:rPr>
              <a:t>）五月始作长陵，到明朝最后一帝崇祯葬入思陵止，其间</a:t>
            </a:r>
            <a:r>
              <a:rPr lang="en-US" sz="2000" dirty="0" smtClean="0">
                <a:solidFill>
                  <a:srgbClr val="86975F"/>
                </a:solidFill>
                <a:latin typeface="微软雅黑" pitchFamily="34" charset="-122"/>
                <a:ea typeface="微软雅黑" pitchFamily="34" charset="-122"/>
              </a:rPr>
              <a:t>230</a:t>
            </a:r>
            <a:r>
              <a:rPr lang="zh-CN" altLang="en-US" sz="2000" dirty="0" smtClean="0">
                <a:solidFill>
                  <a:srgbClr val="86975F"/>
                </a:solidFill>
                <a:latin typeface="微软雅黑" pitchFamily="34" charset="-122"/>
                <a:ea typeface="微软雅黑" pitchFamily="34" charset="-122"/>
              </a:rPr>
              <a:t>多年，先后修建了十三座皇帝陵墓、七座妃子墓、一座太监墓。</a:t>
            </a:r>
            <a:endParaRPr lang="zh-CN" altLang="en-US" sz="2000" dirty="0">
              <a:solidFill>
                <a:srgbClr val="86975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18" name="文本框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11570" y="2655886"/>
            <a:ext cx="242368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 </a:t>
            </a:r>
          </a:p>
          <a:p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明代术士认为，这里是</a:t>
            </a:r>
            <a:r>
              <a:rPr 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"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风水</a:t>
            </a:r>
            <a:r>
              <a:rPr 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"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胜境，绝佳</a:t>
            </a:r>
            <a:r>
              <a:rPr 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"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吉壤</a:t>
            </a:r>
            <a:r>
              <a:rPr 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"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。因此被明朝选为营建皇陵的</a:t>
            </a:r>
            <a:r>
              <a:rPr 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"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万年寿域</a:t>
            </a:r>
            <a:r>
              <a:rPr 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"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</a:p>
          <a:p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该陵园是中国乃至世界现存规模最大、帝后陵寝最多的一处皇陵建筑群。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7" name="Freeform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19065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074" name="Picture 2" descr="D:\2023年------------------------编书\杨洋---图片合集\专题一图片合集\专题一情景一图片\明十三陵.jpg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238878" y="2643182"/>
            <a:ext cx="4854178" cy="32861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7416" grpId="0"/>
      <p:bldP spid="17417" grpId="0"/>
      <p:bldP spid="174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9560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、北京市旅游资源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4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29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长城故乡—北京市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92405" y="1626870"/>
            <a:ext cx="5147945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（四）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颐和园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椭圆 108"/>
          <p:cNvSpPr/>
          <p:nvPr>
            <p:custDataLst>
              <p:tags r:id="rId1"/>
            </p:custDataLst>
          </p:nvPr>
        </p:nvSpPr>
        <p:spPr>
          <a:xfrm>
            <a:off x="5218755" y="1477461"/>
            <a:ext cx="3806352" cy="1179895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grpSp>
        <p:nvGrpSpPr>
          <p:cNvPr id="25" name="组合 110"/>
          <p:cNvGrpSpPr/>
          <p:nvPr/>
        </p:nvGrpSpPr>
        <p:grpSpPr>
          <a:xfrm>
            <a:off x="5386652" y="1743075"/>
            <a:ext cx="2202776" cy="4588933"/>
            <a:chOff x="5206229" y="1101404"/>
            <a:chExt cx="1646805" cy="45886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26" name="组合 111"/>
            <p:cNvGrpSpPr/>
            <p:nvPr/>
          </p:nvGrpSpPr>
          <p:grpSpPr>
            <a:xfrm>
              <a:off x="5624034" y="110140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8" name="圆角矩形 127"/>
              <p:cNvSpPr/>
              <p:nvPr>
                <p:custDataLst>
                  <p:tags r:id="rId26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圆角矩形 128"/>
              <p:cNvSpPr/>
              <p:nvPr>
                <p:custDataLst>
                  <p:tags r:id="rId27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3" name="梯形 112"/>
            <p:cNvSpPr/>
            <p:nvPr>
              <p:custDataLst>
                <p:tags r:id="rId21"/>
              </p:custDataLst>
            </p:nvPr>
          </p:nvSpPr>
          <p:spPr>
            <a:xfrm rot="16200000">
              <a:off x="3776493" y="2613514"/>
              <a:ext cx="4506278" cy="1646805"/>
            </a:xfrm>
            <a:prstGeom prst="trapezoid">
              <a:avLst>
                <a:gd name="adj" fmla="val 9948"/>
              </a:avLst>
            </a:prstGeom>
            <a:solidFill>
              <a:srgbClr val="869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113"/>
            <p:cNvGrpSpPr/>
            <p:nvPr/>
          </p:nvGrpSpPr>
          <p:grpSpPr>
            <a:xfrm>
              <a:off x="5767215" y="113674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6" name="任意多边形 125"/>
              <p:cNvSpPr/>
              <p:nvPr>
                <p:custDataLst>
                  <p:tags r:id="rId24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任意多边形 126"/>
              <p:cNvSpPr/>
              <p:nvPr>
                <p:custDataLst>
                  <p:tags r:id="rId25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组合 114"/>
            <p:cNvGrpSpPr/>
            <p:nvPr/>
          </p:nvGrpSpPr>
          <p:grpSpPr>
            <a:xfrm>
              <a:off x="5557148" y="1390171"/>
              <a:ext cx="1000117" cy="2076899"/>
              <a:chOff x="4137594" y="-68669"/>
              <a:chExt cx="1000117" cy="2076899"/>
            </a:xfrm>
            <a:scene3d>
              <a:camera prst="perspectiveFront">
                <a:rot lat="0" lon="1799981" rev="0"/>
              </a:camera>
              <a:lightRig rig="threePt" dir="t"/>
            </a:scene3d>
          </p:grpSpPr>
          <p:sp>
            <p:nvSpPr>
              <p:cNvPr id="124" name="文本框 200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4137594" y="-68669"/>
                <a:ext cx="1000117" cy="3693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文本框 201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4188959" y="1731248"/>
                <a:ext cx="895896" cy="2769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129"/>
          <p:cNvGrpSpPr/>
          <p:nvPr/>
        </p:nvGrpSpPr>
        <p:grpSpPr>
          <a:xfrm>
            <a:off x="7589676" y="1775933"/>
            <a:ext cx="2286000" cy="4556337"/>
            <a:chOff x="6732800" y="1129344"/>
            <a:chExt cx="2286396" cy="455572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2" name="组合 130"/>
            <p:cNvGrpSpPr/>
            <p:nvPr/>
          </p:nvGrpSpPr>
          <p:grpSpPr>
            <a:xfrm>
              <a:off x="7264831" y="1129344"/>
              <a:ext cx="860661" cy="1640723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145" name="圆角矩形 144"/>
              <p:cNvSpPr/>
              <p:nvPr>
                <p:custDataLst>
                  <p:tags r:id="rId19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圆角矩形 145"/>
              <p:cNvSpPr/>
              <p:nvPr>
                <p:custDataLst>
                  <p:tags r:id="rId20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2" name="梯形 131"/>
            <p:cNvSpPr/>
            <p:nvPr>
              <p:custDataLst>
                <p:tags r:id="rId14"/>
              </p:custDataLst>
            </p:nvPr>
          </p:nvSpPr>
          <p:spPr>
            <a:xfrm rot="5400000" flipH="1">
              <a:off x="5622899" y="2288769"/>
              <a:ext cx="4506198" cy="2286396"/>
            </a:xfrm>
            <a:prstGeom prst="trapezoid">
              <a:avLst>
                <a:gd name="adj" fmla="val 1110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132"/>
            <p:cNvGrpSpPr/>
            <p:nvPr/>
          </p:nvGrpSpPr>
          <p:grpSpPr>
            <a:xfrm>
              <a:off x="7411034" y="1166629"/>
              <a:ext cx="568651" cy="996956"/>
              <a:chOff x="5695240" y="977137"/>
              <a:chExt cx="625516" cy="1096651"/>
            </a:xfrm>
            <a:scene3d>
              <a:camera prst="orthographicFront">
                <a:rot lat="20944032" lon="19239453" rev="161931"/>
              </a:camera>
              <a:lightRig rig="threePt" dir="t"/>
            </a:scene3d>
          </p:grpSpPr>
          <p:sp>
            <p:nvSpPr>
              <p:cNvPr id="143" name="任意多边形 142"/>
              <p:cNvSpPr/>
              <p:nvPr>
                <p:custDataLst>
                  <p:tags r:id="rId17"/>
                </p:custDataLst>
              </p:nvPr>
            </p:nvSpPr>
            <p:spPr bwMode="auto">
              <a:xfrm rot="5400000">
                <a:off x="5533885" y="1302922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04949"/>
                  </a:gs>
                </a:gsLst>
                <a:lin ang="0" scaled="0"/>
              </a:gra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任意多边形 143"/>
              <p:cNvSpPr/>
              <p:nvPr>
                <p:custDataLst>
                  <p:tags r:id="rId18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组合 133"/>
            <p:cNvGrpSpPr/>
            <p:nvPr/>
          </p:nvGrpSpPr>
          <p:grpSpPr>
            <a:xfrm>
              <a:off x="7196764" y="1383487"/>
              <a:ext cx="1000117" cy="2083561"/>
              <a:chOff x="4156909" y="-75353"/>
              <a:chExt cx="1000117" cy="2083561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141" name="文本框 203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4156909" y="-75353"/>
                <a:ext cx="1000117" cy="3692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文本框 204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188959" y="1731246"/>
                <a:ext cx="895896" cy="276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" name="组合 146"/>
          <p:cNvGrpSpPr/>
          <p:nvPr/>
        </p:nvGrpSpPr>
        <p:grpSpPr>
          <a:xfrm>
            <a:off x="9810063" y="1495848"/>
            <a:ext cx="2304627" cy="5212080"/>
            <a:chOff x="8500219" y="784648"/>
            <a:chExt cx="2195600" cy="506713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8" name="组合 147"/>
            <p:cNvGrpSpPr/>
            <p:nvPr/>
          </p:nvGrpSpPr>
          <p:grpSpPr>
            <a:xfrm>
              <a:off x="8910113" y="111029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5" name="圆角矩形 164"/>
              <p:cNvSpPr/>
              <p:nvPr>
                <p:custDataLst>
                  <p:tags r:id="rId12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圆角矩形 165"/>
              <p:cNvSpPr/>
              <p:nvPr>
                <p:custDataLst>
                  <p:tags r:id="rId13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9" name="椭圆 148"/>
            <p:cNvSpPr/>
            <p:nvPr>
              <p:custDataLst>
                <p:tags r:id="rId6"/>
              </p:custDataLst>
            </p:nvPr>
          </p:nvSpPr>
          <p:spPr>
            <a:xfrm rot="5400000">
              <a:off x="7505773" y="2830722"/>
              <a:ext cx="5067134" cy="974986"/>
            </a:xfrm>
            <a:prstGeom prst="ellipse">
              <a:avLst/>
            </a:prstGeom>
            <a:gradFill flip="none" rotWithShape="1">
              <a:gsLst>
                <a:gs pos="47000">
                  <a:srgbClr val="747474">
                    <a:alpha val="15000"/>
                  </a:srgbClr>
                </a:gs>
                <a:gs pos="0">
                  <a:schemeClr val="tx1">
                    <a:alpha val="23000"/>
                  </a:schemeClr>
                </a:gs>
                <a:gs pos="100000">
                  <a:srgbClr val="E8E8E8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梯形 149"/>
            <p:cNvSpPr/>
            <p:nvPr>
              <p:custDataLst>
                <p:tags r:id="rId7"/>
              </p:custDataLst>
            </p:nvPr>
          </p:nvSpPr>
          <p:spPr>
            <a:xfrm rot="16200000">
              <a:off x="7410163" y="2200660"/>
              <a:ext cx="4375712" cy="2195600"/>
            </a:xfrm>
            <a:prstGeom prst="trapezoid">
              <a:avLst>
                <a:gd name="adj" fmla="val 11105"/>
              </a:avLst>
            </a:prstGeom>
            <a:solidFill>
              <a:srgbClr val="769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组合 150"/>
            <p:cNvGrpSpPr/>
            <p:nvPr/>
          </p:nvGrpSpPr>
          <p:grpSpPr>
            <a:xfrm>
              <a:off x="9053294" y="114563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3" name="任意多边形 162"/>
              <p:cNvSpPr/>
              <p:nvPr>
                <p:custDataLst>
                  <p:tags r:id="rId10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任意多边形 163"/>
              <p:cNvSpPr/>
              <p:nvPr>
                <p:custDataLst>
                  <p:tags r:id="rId11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151"/>
            <p:cNvGrpSpPr/>
            <p:nvPr/>
          </p:nvGrpSpPr>
          <p:grpSpPr>
            <a:xfrm>
              <a:off x="8841962" y="1405447"/>
              <a:ext cx="1000117" cy="2053937"/>
              <a:chOff x="4118196" y="-53393"/>
              <a:chExt cx="1000117" cy="2053937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161" name="文本框 206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4118196" y="-53393"/>
                <a:ext cx="1000117" cy="3590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文本框 207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188959" y="1731248"/>
                <a:ext cx="895896" cy="2692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416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53852" y="2840062"/>
            <a:ext cx="197548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颐和园北京市古代皇家园林，汲取江南园林的设计手法而建成的一座大型山水园林，也是保存最完整的一座皇家行宫御苑，被誉为</a:t>
            </a:r>
            <a:r>
              <a:rPr 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皇家园林博物馆</a:t>
            </a:r>
            <a:r>
              <a:rPr 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17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50335" y="2924132"/>
            <a:ext cx="226123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rgbClr val="86975F"/>
                </a:solidFill>
                <a:latin typeface="微软雅黑" pitchFamily="34" charset="-122"/>
                <a:ea typeface="微软雅黑" pitchFamily="34" charset="-122"/>
              </a:rPr>
              <a:t>清朝乾隆皇帝继位以前，在北京西郊一带，建起了四座大型皇家园林。</a:t>
            </a:r>
            <a:r>
              <a:rPr lang="en-US" sz="2000" dirty="0" smtClean="0">
                <a:solidFill>
                  <a:srgbClr val="86975F"/>
                </a:solidFill>
                <a:latin typeface="微软雅黑" pitchFamily="34" charset="-122"/>
                <a:ea typeface="微软雅黑" pitchFamily="34" charset="-122"/>
              </a:rPr>
              <a:t>1750</a:t>
            </a:r>
            <a:r>
              <a:rPr lang="zh-CN" altLang="en-US" sz="2000" dirty="0" smtClean="0">
                <a:solidFill>
                  <a:srgbClr val="86975F"/>
                </a:solidFill>
                <a:latin typeface="微软雅黑" pitchFamily="34" charset="-122"/>
                <a:ea typeface="微软雅黑" pitchFamily="34" charset="-122"/>
              </a:rPr>
              <a:t>年乾隆皇帝为孝敬其母孝圣皇后动用</a:t>
            </a:r>
            <a:r>
              <a:rPr lang="en-US" sz="2000" dirty="0" smtClean="0">
                <a:solidFill>
                  <a:srgbClr val="86975F"/>
                </a:solidFill>
                <a:latin typeface="微软雅黑" pitchFamily="34" charset="-122"/>
                <a:ea typeface="微软雅黑" pitchFamily="34" charset="-122"/>
              </a:rPr>
              <a:t>448</a:t>
            </a:r>
            <a:r>
              <a:rPr lang="zh-CN" altLang="en-US" sz="2000" dirty="0" smtClean="0">
                <a:solidFill>
                  <a:srgbClr val="86975F"/>
                </a:solidFill>
                <a:latin typeface="微软雅黑" pitchFamily="34" charset="-122"/>
                <a:ea typeface="微软雅黑" pitchFamily="34" charset="-122"/>
              </a:rPr>
              <a:t>万两百银在这里改建为清漪园。</a:t>
            </a:r>
            <a:endParaRPr lang="zh-CN" altLang="en-US" sz="2000" dirty="0">
              <a:solidFill>
                <a:srgbClr val="86975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18" name="文本框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88220" y="2721960"/>
            <a:ext cx="220218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 </a:t>
            </a: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1860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年清漪园被英法联军焚毁。</a:t>
            </a:r>
            <a:r>
              <a:rPr 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1888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年重建改称颐和园，</a:t>
            </a:r>
            <a:r>
              <a:rPr 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1900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年颐和园又遭</a:t>
            </a:r>
            <a:r>
              <a:rPr 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八国联军</a:t>
            </a:r>
            <a:r>
              <a:rPr 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的破坏，珍宝被劫掠一空。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7" name="Freeform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60645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098" name="Picture 2" descr="D:\2023年------------------------编书\杨洋---图片合集\专题一图片合集\专题一情景一图片\颐和园.jpg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238878" y="2571744"/>
            <a:ext cx="4857784" cy="33639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7416" grpId="0"/>
      <p:bldP spid="17417" grpId="0"/>
      <p:bldP spid="174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975" b="41437"/>
          <a:stretch>
            <a:fillRect/>
          </a:stretch>
        </p:blipFill>
        <p:spPr bwMode="auto">
          <a:xfrm>
            <a:off x="394495" y="2724151"/>
            <a:ext cx="11453284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660" b="35240"/>
          <a:stretch>
            <a:fillRect/>
          </a:stretch>
        </p:blipFill>
        <p:spPr bwMode="auto">
          <a:xfrm>
            <a:off x="1463412" y="1140884"/>
            <a:ext cx="8911167" cy="41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3842545" y="2423584"/>
            <a:ext cx="5141383" cy="776816"/>
            <a:chOff x="4537" y="2862"/>
            <a:chExt cx="6073" cy="918"/>
          </a:xfrm>
        </p:grpSpPr>
        <p:sp>
          <p:nvSpPr>
            <p:cNvPr id="4101" name="文本框 4"/>
            <p:cNvSpPr txBox="1">
              <a:spLocks noChangeArrowheads="1"/>
            </p:cNvSpPr>
            <p:nvPr/>
          </p:nvSpPr>
          <p:spPr bwMode="auto">
            <a:xfrm>
              <a:off x="5456" y="2862"/>
              <a:ext cx="5154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入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4537" y="2930"/>
              <a:ext cx="918" cy="850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肆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8755" y="1217295"/>
            <a:ext cx="11900535" cy="5344085"/>
            <a:chOff x="313" y="788"/>
            <a:chExt cx="18741" cy="9545"/>
          </a:xfrm>
        </p:grpSpPr>
        <p:sp>
          <p:nvSpPr>
            <p:cNvPr id="7" name="圆角淘宝店chenying0907出品 18"/>
            <p:cNvSpPr/>
            <p:nvPr>
              <p:custDataLst>
                <p:tags r:id="rId4"/>
              </p:custDataLst>
            </p:nvPr>
          </p:nvSpPr>
          <p:spPr>
            <a:xfrm flipH="1">
              <a:off x="313" y="788"/>
              <a:ext cx="18741" cy="954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anchor="ctr"/>
            <a:lstStyle/>
            <a:p>
              <a:pPr algn="ctr">
                <a:defRPr/>
              </a:pPr>
              <a:endParaRPr lang="zh-CN" altLang="en-US" sz="1865" noProof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24" name="淘宝店chenying0907出品 1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1951" y="1421"/>
              <a:ext cx="15929" cy="6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6" tIns="45708" rIns="91416" bIns="45708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dirty="0" smtClean="0">
                  <a:solidFill>
                    <a:srgbClr val="A1412B"/>
                  </a:solidFill>
                  <a:latin typeface="微软雅黑" pitchFamily="34" charset="-122"/>
                  <a:ea typeface="微软雅黑" pitchFamily="34" charset="-122"/>
                </a:rPr>
                <a:t>北京，作为中国的首都，历史悠久，文化底蕴深厚，是中华文化的精髓之都。你可以感受到中华文化的独特魅力，探索中华文化的深度和广度，了解中华文化的精髓所在。北京城中轴线，南起永定门箭楼北至钟鼓楼壮美秩序中透出人文气质，见证恢弘历史晨钟暮鼓，逐渐褪为新城旧巷的人间烟火鼓楼朱墙碧瓦，车水马龙，看尽人世繁华色彩富丽雍容华贵，耳畔回荡着赵雷的民谣钟楼青砖灰瓦，内敛素雅，静默雕刻时光胡同四合院鳞次栉比交错分布，将其紧裹两者巍然对望，凝视着一座城的朝朝与暮暮，令人向往。</a:t>
              </a:r>
              <a:endParaRPr lang="zh-CN" altLang="en-US" sz="2800" dirty="0">
                <a:solidFill>
                  <a:srgbClr val="A1412B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长城故乡—北京市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7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975" b="41437"/>
          <a:stretch>
            <a:fillRect/>
          </a:stretch>
        </p:blipFill>
        <p:spPr bwMode="auto">
          <a:xfrm>
            <a:off x="394495" y="2724151"/>
            <a:ext cx="11453284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660" b="35240"/>
          <a:stretch>
            <a:fillRect/>
          </a:stretch>
        </p:blipFill>
        <p:spPr bwMode="auto">
          <a:xfrm>
            <a:off x="1463412" y="1140884"/>
            <a:ext cx="8911167" cy="41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3842545" y="2423584"/>
            <a:ext cx="5141383" cy="776816"/>
            <a:chOff x="4537" y="2862"/>
            <a:chExt cx="6073" cy="918"/>
          </a:xfrm>
        </p:grpSpPr>
        <p:sp>
          <p:nvSpPr>
            <p:cNvPr id="4101" name="文本框 4"/>
            <p:cNvSpPr txBox="1">
              <a:spLocks noChangeArrowheads="1"/>
            </p:cNvSpPr>
            <p:nvPr/>
          </p:nvSpPr>
          <p:spPr bwMode="auto">
            <a:xfrm>
              <a:off x="5456" y="2862"/>
              <a:ext cx="5154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析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做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践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4537" y="2930"/>
              <a:ext cx="918" cy="850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伍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2784212" y="1574801"/>
            <a:ext cx="8894233" cy="4620684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10250" name="文本框 1434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08120" y="2637155"/>
            <a:ext cx="62579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小萝通过系统学习，已经储备了相关知识，掌握了北京市的代表性文旅资源，即将接待一个深圳来北京旅游的学生团，</a:t>
            </a:r>
            <a:r>
              <a:rPr lang="zh-CN" altLang="en-US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请帮小萝准备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一篇北京故宫的导游词并进行模拟讲解。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89965" y="1390015"/>
            <a:ext cx="2800350" cy="2416810"/>
            <a:chOff x="1559" y="2189"/>
            <a:chExt cx="4410" cy="3806"/>
          </a:xfrm>
        </p:grpSpPr>
        <p:sp>
          <p:nvSpPr>
            <p:cNvPr id="5" name="Freeform 5"/>
            <p:cNvSpPr/>
            <p:nvPr/>
          </p:nvSpPr>
          <p:spPr bwMode="auto">
            <a:xfrm>
              <a:off x="1559" y="2189"/>
              <a:ext cx="4411" cy="3807"/>
            </a:xfrm>
            <a:custGeom>
              <a:avLst/>
              <a:gdLst>
                <a:gd name="T0" fmla="*/ 455 w 455"/>
                <a:gd name="T1" fmla="*/ 0 h 457"/>
                <a:gd name="T2" fmla="*/ 333 w 455"/>
                <a:gd name="T3" fmla="*/ 0 h 457"/>
                <a:gd name="T4" fmla="*/ 0 w 455"/>
                <a:gd name="T5" fmla="*/ 333 h 457"/>
                <a:gd name="T6" fmla="*/ 0 w 455"/>
                <a:gd name="T7" fmla="*/ 455 h 457"/>
                <a:gd name="T8" fmla="*/ 77 w 455"/>
                <a:gd name="T9" fmla="*/ 456 h 457"/>
                <a:gd name="T10" fmla="*/ 326 w 455"/>
                <a:gd name="T11" fmla="*/ 457 h 457"/>
                <a:gd name="T12" fmla="*/ 335 w 455"/>
                <a:gd name="T13" fmla="*/ 457 h 457"/>
                <a:gd name="T14" fmla="*/ 455 w 455"/>
                <a:gd name="T15" fmla="*/ 347 h 457"/>
                <a:gd name="T16" fmla="*/ 455 w 455"/>
                <a:gd name="T17" fmla="*/ 345 h 457"/>
                <a:gd name="T18" fmla="*/ 455 w 455"/>
                <a:gd name="T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5" h="457">
                  <a:moveTo>
                    <a:pt x="455" y="0"/>
                  </a:moveTo>
                  <a:cubicBezTo>
                    <a:pt x="333" y="0"/>
                    <a:pt x="333" y="0"/>
                    <a:pt x="333" y="0"/>
                  </a:cubicBezTo>
                  <a:cubicBezTo>
                    <a:pt x="149" y="0"/>
                    <a:pt x="0" y="149"/>
                    <a:pt x="0" y="333"/>
                  </a:cubicBezTo>
                  <a:cubicBezTo>
                    <a:pt x="0" y="455"/>
                    <a:pt x="0" y="455"/>
                    <a:pt x="0" y="455"/>
                  </a:cubicBezTo>
                  <a:cubicBezTo>
                    <a:pt x="0" y="455"/>
                    <a:pt x="32" y="456"/>
                    <a:pt x="77" y="456"/>
                  </a:cubicBezTo>
                  <a:cubicBezTo>
                    <a:pt x="152" y="456"/>
                    <a:pt x="263" y="456"/>
                    <a:pt x="326" y="457"/>
                  </a:cubicBezTo>
                  <a:cubicBezTo>
                    <a:pt x="329" y="457"/>
                    <a:pt x="332" y="457"/>
                    <a:pt x="335" y="457"/>
                  </a:cubicBezTo>
                  <a:cubicBezTo>
                    <a:pt x="410" y="452"/>
                    <a:pt x="455" y="390"/>
                    <a:pt x="455" y="347"/>
                  </a:cubicBezTo>
                  <a:cubicBezTo>
                    <a:pt x="455" y="347"/>
                    <a:pt x="455" y="346"/>
                    <a:pt x="455" y="345"/>
                  </a:cubicBezTo>
                  <a:cubicBezTo>
                    <a:pt x="455" y="257"/>
                    <a:pt x="455" y="0"/>
                    <a:pt x="455" y="0"/>
                  </a:cubicBezTo>
                </a:path>
              </a:pathLst>
            </a:custGeom>
            <a:gradFill flip="none" rotWithShape="1">
              <a:gsLst>
                <a:gs pos="100000">
                  <a:srgbClr val="996633"/>
                </a:gs>
                <a:gs pos="0">
                  <a:srgbClr val="C79F6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8" name="文本框 1434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57" y="3813"/>
              <a:ext cx="2940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实训要求</a:t>
              </a:r>
              <a:endPara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89965" y="3921760"/>
            <a:ext cx="2800350" cy="2374900"/>
            <a:chOff x="1559" y="6176"/>
            <a:chExt cx="4410" cy="3740"/>
          </a:xfrm>
        </p:grpSpPr>
        <p:sp>
          <p:nvSpPr>
            <p:cNvPr id="6" name="Freeform 6"/>
            <p:cNvSpPr/>
            <p:nvPr>
              <p:custDataLst>
                <p:tags r:id="rId5"/>
              </p:custDataLst>
            </p:nvPr>
          </p:nvSpPr>
          <p:spPr bwMode="auto">
            <a:xfrm>
              <a:off x="1559" y="6176"/>
              <a:ext cx="4411" cy="3741"/>
            </a:xfrm>
            <a:custGeom>
              <a:avLst/>
              <a:gdLst>
                <a:gd name="T0" fmla="*/ 326 w 455"/>
                <a:gd name="T1" fmla="*/ 0 h 456"/>
                <a:gd name="T2" fmla="*/ 335 w 455"/>
                <a:gd name="T3" fmla="*/ 0 h 456"/>
                <a:gd name="T4" fmla="*/ 455 w 455"/>
                <a:gd name="T5" fmla="*/ 110 h 456"/>
                <a:gd name="T6" fmla="*/ 455 w 455"/>
                <a:gd name="T7" fmla="*/ 112 h 456"/>
                <a:gd name="T8" fmla="*/ 455 w 455"/>
                <a:gd name="T9" fmla="*/ 456 h 456"/>
                <a:gd name="T10" fmla="*/ 333 w 455"/>
                <a:gd name="T11" fmla="*/ 456 h 456"/>
                <a:gd name="T12" fmla="*/ 0 w 455"/>
                <a:gd name="T13" fmla="*/ 123 h 456"/>
                <a:gd name="T14" fmla="*/ 0 w 455"/>
                <a:gd name="T15" fmla="*/ 1 h 456"/>
                <a:gd name="T16" fmla="*/ 77 w 455"/>
                <a:gd name="T17" fmla="*/ 1 h 456"/>
                <a:gd name="T18" fmla="*/ 326 w 455"/>
                <a:gd name="T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5" h="456">
                  <a:moveTo>
                    <a:pt x="326" y="0"/>
                  </a:moveTo>
                  <a:cubicBezTo>
                    <a:pt x="329" y="0"/>
                    <a:pt x="332" y="0"/>
                    <a:pt x="335" y="0"/>
                  </a:cubicBezTo>
                  <a:cubicBezTo>
                    <a:pt x="410" y="5"/>
                    <a:pt x="455" y="67"/>
                    <a:pt x="455" y="110"/>
                  </a:cubicBezTo>
                  <a:cubicBezTo>
                    <a:pt x="455" y="110"/>
                    <a:pt x="455" y="111"/>
                    <a:pt x="455" y="112"/>
                  </a:cubicBezTo>
                  <a:cubicBezTo>
                    <a:pt x="455" y="200"/>
                    <a:pt x="455" y="456"/>
                    <a:pt x="455" y="456"/>
                  </a:cubicBezTo>
                  <a:cubicBezTo>
                    <a:pt x="333" y="456"/>
                    <a:pt x="333" y="456"/>
                    <a:pt x="333" y="456"/>
                  </a:cubicBezTo>
                  <a:cubicBezTo>
                    <a:pt x="149" y="456"/>
                    <a:pt x="0" y="307"/>
                    <a:pt x="0" y="1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2" y="1"/>
                    <a:pt x="77" y="1"/>
                  </a:cubicBezTo>
                  <a:cubicBezTo>
                    <a:pt x="152" y="0"/>
                    <a:pt x="263" y="0"/>
                    <a:pt x="326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996633"/>
                </a:gs>
                <a:gs pos="0">
                  <a:srgbClr val="C79F6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9" name="文本框 14340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457" y="7546"/>
              <a:ext cx="2940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实训步骤</a:t>
              </a:r>
            </a:p>
          </p:txBody>
        </p:sp>
      </p:grpSp>
      <p:sp>
        <p:nvSpPr>
          <p:cNvPr id="17" name="Freeform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3" name="图片 2" descr="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4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长城故乡—北京市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0" r="40623" b="66989"/>
          <a:stretch>
            <a:fillRect/>
          </a:stretch>
        </p:blipFill>
        <p:spPr bwMode="auto">
          <a:xfrm>
            <a:off x="386028" y="129118"/>
            <a:ext cx="3898900" cy="319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542" b="38876"/>
          <a:stretch>
            <a:fillRect/>
          </a:stretch>
        </p:blipFill>
        <p:spPr bwMode="auto">
          <a:xfrm>
            <a:off x="386028" y="2821518"/>
            <a:ext cx="11421533" cy="364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 bwMode="auto">
          <a:xfrm>
            <a:off x="2672028" y="2311400"/>
            <a:ext cx="6413500" cy="1703917"/>
            <a:chOff x="3664" y="2731"/>
            <a:chExt cx="7576" cy="2012"/>
          </a:xfrm>
        </p:grpSpPr>
        <p:sp>
          <p:nvSpPr>
            <p:cNvPr id="10" name=" 219"/>
            <p:cNvSpPr/>
            <p:nvPr/>
          </p:nvSpPr>
          <p:spPr>
            <a:xfrm>
              <a:off x="3664" y="2731"/>
              <a:ext cx="7576" cy="2012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15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indent="-214630" eaLnBrk="0" hangingPunct="0">
                <a:spcBef>
                  <a:spcPct val="15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indent="-171450" eaLnBrk="0" hangingPunct="0">
                <a:spcBef>
                  <a:spcPct val="15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indent="-171450" eaLnBrk="0" hangingPunct="0">
                <a:spcBef>
                  <a:spcPct val="15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indent="-171450" eaLnBrk="0" hangingPunct="0">
                <a:spcBef>
                  <a:spcPct val="15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grpSp>
          <p:nvGrpSpPr>
            <p:cNvPr id="27655" name="组合 10"/>
            <p:cNvGrpSpPr/>
            <p:nvPr/>
          </p:nvGrpSpPr>
          <p:grpSpPr bwMode="auto">
            <a:xfrm>
              <a:off x="3937" y="2831"/>
              <a:ext cx="7124" cy="1812"/>
              <a:chOff x="3937" y="2831"/>
              <a:chExt cx="7124" cy="1812"/>
            </a:xfrm>
          </p:grpSpPr>
          <p:sp>
            <p:nvSpPr>
              <p:cNvPr id="219" name=" 219"/>
              <p:cNvSpPr/>
              <p:nvPr/>
            </p:nvSpPr>
            <p:spPr>
              <a:xfrm>
                <a:off x="3937" y="2831"/>
                <a:ext cx="7028" cy="1812"/>
              </a:xfrm>
              <a:prstGeom prst="roundRect">
                <a:avLst>
                  <a:gd name="adj" fmla="val 50000"/>
                </a:avLst>
              </a:prstGeom>
              <a:solidFill>
                <a:srgbClr val="86975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spcBef>
                    <a:spcPct val="15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indent="-214630" eaLnBrk="0" hangingPunct="0">
                  <a:spcBef>
                    <a:spcPct val="15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indent="-171450" eaLnBrk="0" hangingPunct="0">
                  <a:spcBef>
                    <a:spcPct val="15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indent="-171450" eaLnBrk="0" hangingPunct="0">
                  <a:spcBef>
                    <a:spcPct val="15000"/>
                  </a:spcBef>
                  <a:buChar char="–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indent="-171450" eaLnBrk="0" hangingPunct="0">
                  <a:spcBef>
                    <a:spcPct val="15000"/>
                  </a:spcBef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noProof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7657" name="文本框 7"/>
              <p:cNvSpPr txBox="1">
                <a:spLocks noChangeArrowheads="1"/>
              </p:cNvSpPr>
              <p:nvPr/>
            </p:nvSpPr>
            <p:spPr bwMode="auto">
              <a:xfrm>
                <a:off x="4067" y="3085"/>
                <a:ext cx="6994" cy="1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5335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谢谢观赏！</a:t>
                </a:r>
              </a:p>
            </p:txBody>
          </p:sp>
        </p:grpSp>
      </p:grpSp>
      <p:pic>
        <p:nvPicPr>
          <p:cNvPr id="3" name="图片 2" descr="5408f105d31def90e98830dffc7fc8b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455" b="38336"/>
          <a:stretch>
            <a:fillRect/>
          </a:stretch>
        </p:blipFill>
        <p:spPr bwMode="auto">
          <a:xfrm>
            <a:off x="2625461" y="3321051"/>
            <a:ext cx="6307667" cy="117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994" y="262467"/>
            <a:ext cx="36322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zh-CN" sz="3735" b="1">
                <a:solidFill>
                  <a:srgbClr val="C79F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情景导入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948690" y="2000240"/>
            <a:ext cx="8934450" cy="4527550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zh-CN" altLang="en-US" dirty="0" smtClean="0">
                <a:solidFill>
                  <a:srgbClr val="86975F"/>
                </a:solidFill>
                <a:latin typeface="微软雅黑" pitchFamily="34" charset="-122"/>
                <a:ea typeface="微软雅黑" pitchFamily="34" charset="-122"/>
              </a:rPr>
              <a:t>小萝是蓝天旅行社的一名实习导游，马上要上团带领客人游玩北京市的故宫。除了故宫外，她还需要掌握北京城市概况的相关内容，于是小萝在练习导游词的同时开始着手整理北京市的基本知识，你可以帮助小萝做好讲解服务的准备工作吗？</a:t>
            </a:r>
          </a:p>
          <a:p>
            <a:pPr marL="0" indent="0" fontAlgn="auto">
              <a:lnSpc>
                <a:spcPct val="140000"/>
              </a:lnSpc>
              <a:buNone/>
            </a:pPr>
            <a:endParaRPr lang="zh-CN" altLang="zh-CN" sz="2665" dirty="0">
              <a:solidFill>
                <a:srgbClr val="8697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12"/>
          <p:cNvSpPr>
            <a:spLocks noChangeArrowheads="1"/>
          </p:cNvSpPr>
          <p:nvPr/>
        </p:nvSpPr>
        <p:spPr bwMode="auto">
          <a:xfrm>
            <a:off x="1658146" y="1699685"/>
            <a:ext cx="704849" cy="706967"/>
          </a:xfrm>
          <a:custGeom>
            <a:avLst/>
            <a:gdLst>
              <a:gd name="T0" fmla="*/ 0 w 1446"/>
              <a:gd name="T1" fmla="*/ 0 h 1446"/>
              <a:gd name="T2" fmla="*/ 528637 w 1446"/>
              <a:gd name="T3" fmla="*/ 0 h 1446"/>
              <a:gd name="T4" fmla="*/ 528637 w 1446"/>
              <a:gd name="T5" fmla="*/ 167941 h 1446"/>
              <a:gd name="T6" fmla="*/ 160127 w 1446"/>
              <a:gd name="T7" fmla="*/ 167941 h 1446"/>
              <a:gd name="T8" fmla="*/ 160127 w 1446"/>
              <a:gd name="T9" fmla="*/ 530225 h 1446"/>
              <a:gd name="T10" fmla="*/ 0 w 1446"/>
              <a:gd name="T11" fmla="*/ 530225 h 1446"/>
              <a:gd name="T12" fmla="*/ 0 w 1446"/>
              <a:gd name="T13" fmla="*/ 0 h 14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Freeform 12"/>
          <p:cNvSpPr>
            <a:spLocks noChangeArrowheads="1"/>
          </p:cNvSpPr>
          <p:nvPr/>
        </p:nvSpPr>
        <p:spPr bwMode="auto">
          <a:xfrm flipH="1" flipV="1">
            <a:off x="10273189" y="4149303"/>
            <a:ext cx="704851" cy="706967"/>
          </a:xfrm>
          <a:custGeom>
            <a:avLst/>
            <a:gdLst>
              <a:gd name="T0" fmla="*/ 0 w 1446"/>
              <a:gd name="T1" fmla="*/ 0 h 1446"/>
              <a:gd name="T2" fmla="*/ 528638 w 1446"/>
              <a:gd name="T3" fmla="*/ 0 h 1446"/>
              <a:gd name="T4" fmla="*/ 528638 w 1446"/>
              <a:gd name="T5" fmla="*/ 167941 h 1446"/>
              <a:gd name="T6" fmla="*/ 160127 w 1446"/>
              <a:gd name="T7" fmla="*/ 167941 h 1446"/>
              <a:gd name="T8" fmla="*/ 160127 w 1446"/>
              <a:gd name="T9" fmla="*/ 530225 h 1446"/>
              <a:gd name="T10" fmla="*/ 0 w 1446"/>
              <a:gd name="T11" fmla="*/ 530225 h 1446"/>
              <a:gd name="T12" fmla="*/ 0 w 1446"/>
              <a:gd name="T13" fmla="*/ 0 h 14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8" dur="500" spd="-999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7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12" dur="500" spd="-999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36" grpId="0" animBg="1"/>
      <p:bldP spid="36" grpId="1" animBg="1"/>
      <p:bldP spid="37" grpId="0" bldLvl="0" animBg="1"/>
      <p:bldP spid="37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975" b="41437"/>
          <a:stretch>
            <a:fillRect/>
          </a:stretch>
        </p:blipFill>
        <p:spPr bwMode="auto">
          <a:xfrm>
            <a:off x="394495" y="2724151"/>
            <a:ext cx="11453284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660" b="35240"/>
          <a:stretch>
            <a:fillRect/>
          </a:stretch>
        </p:blipFill>
        <p:spPr bwMode="auto">
          <a:xfrm>
            <a:off x="1463412" y="1140884"/>
            <a:ext cx="8911167" cy="41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3842545" y="2423584"/>
            <a:ext cx="5141383" cy="776816"/>
            <a:chOff x="4537" y="2862"/>
            <a:chExt cx="6073" cy="918"/>
          </a:xfrm>
        </p:grpSpPr>
        <p:sp>
          <p:nvSpPr>
            <p:cNvPr id="4101" name="文本框 4"/>
            <p:cNvSpPr txBox="1">
              <a:spLocks noChangeArrowheads="1"/>
            </p:cNvSpPr>
            <p:nvPr/>
          </p:nvSpPr>
          <p:spPr bwMode="auto">
            <a:xfrm>
              <a:off x="5456" y="2862"/>
              <a:ext cx="5154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习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4537" y="2930"/>
              <a:ext cx="918" cy="850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壹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2846" y="-309034"/>
            <a:ext cx="18473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16394" name="Text Box 4"/>
          <p:cNvSpPr txBox="1">
            <a:spLocks noChangeArrowheads="1"/>
          </p:cNvSpPr>
          <p:nvPr/>
        </p:nvSpPr>
        <p:spPr bwMode="auto">
          <a:xfrm>
            <a:off x="832645" y="6248400"/>
            <a:ext cx="1185756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265" b="1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zh-CN" sz="1865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20" name=" 220"/>
          <p:cNvSpPr/>
          <p:nvPr/>
        </p:nvSpPr>
        <p:spPr>
          <a:xfrm>
            <a:off x="6238240" y="1846580"/>
            <a:ext cx="3496945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、地理位置</a:t>
            </a:r>
          </a:p>
        </p:txBody>
      </p:sp>
      <p:sp>
        <p:nvSpPr>
          <p:cNvPr id="5" name=" 220"/>
          <p:cNvSpPr/>
          <p:nvPr/>
        </p:nvSpPr>
        <p:spPr>
          <a:xfrm>
            <a:off x="6238875" y="2639695"/>
            <a:ext cx="3496310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、气候特点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4440555" y="1120775"/>
            <a:ext cx="720090" cy="3975735"/>
          </a:xfrm>
          <a:prstGeom prst="leftBrace">
            <a:avLst/>
          </a:prstGeom>
          <a:ln w="31750" cap="rnd">
            <a:solidFill>
              <a:schemeClr val="accent2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63525" y="249364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、北京市基本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情况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325745" y="982345"/>
            <a:ext cx="3782060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地理与气候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326380" y="3950970"/>
            <a:ext cx="3759835" cy="73533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区划与交通</a:t>
            </a:r>
          </a:p>
        </p:txBody>
      </p:sp>
      <p:sp>
        <p:nvSpPr>
          <p:cNvPr id="12" name=" 220"/>
          <p:cNvSpPr/>
          <p:nvPr/>
        </p:nvSpPr>
        <p:spPr>
          <a:xfrm>
            <a:off x="6240145" y="4841240"/>
            <a:ext cx="3496945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、人口区划</a:t>
            </a:r>
          </a:p>
        </p:txBody>
      </p:sp>
      <p:sp>
        <p:nvSpPr>
          <p:cNvPr id="13" name=" 220"/>
          <p:cNvSpPr/>
          <p:nvPr/>
        </p:nvSpPr>
        <p:spPr>
          <a:xfrm>
            <a:off x="6240780" y="5634355"/>
            <a:ext cx="3496310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、交通情况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5" name="图片 14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6" name="矩形 15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情景一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长城故乡—北京市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7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1127125" y="1196975"/>
            <a:ext cx="4644390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、地理位置</a:t>
            </a: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sp>
        <p:nvSpPr>
          <p:cNvPr id="170" name=" 170"/>
          <p:cNvSpPr/>
          <p:nvPr/>
        </p:nvSpPr>
        <p:spPr>
          <a:xfrm>
            <a:off x="1056005" y="2061210"/>
            <a:ext cx="10052050" cy="3883025"/>
          </a:xfrm>
          <a:prstGeom prst="round2DiagRect">
            <a:avLst/>
          </a:prstGeom>
          <a:solidFill>
            <a:srgbClr val="769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      北京市地处华北大平原的北部，东面与天津市毗连，其余均与河北省相邻。北京的地势西北高，东南低。西部、北部和东北部三面环山，东南部是一片缓缓向渤海倾斜的平原。西部为西山，属太行山脉；西北部为军都山、北部为燕山，属燕山山脉。</a:t>
            </a:r>
            <a:endParaRPr lang="zh-CN" altLang="en-US" sz="2800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长城故乡—北京市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127125" y="224790"/>
            <a:ext cx="3782060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地理与气候</a:t>
            </a:r>
          </a:p>
        </p:txBody>
      </p:sp>
      <p:sp>
        <p:nvSpPr>
          <p:cNvPr id="17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170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1127125" y="1195705"/>
            <a:ext cx="4644390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、气候特点</a:t>
            </a:r>
          </a:p>
        </p:txBody>
      </p:sp>
      <p:sp>
        <p:nvSpPr>
          <p:cNvPr id="170" name=" 170"/>
          <p:cNvSpPr/>
          <p:nvPr/>
        </p:nvSpPr>
        <p:spPr>
          <a:xfrm>
            <a:off x="1056005" y="2061210"/>
            <a:ext cx="10052050" cy="3883025"/>
          </a:xfrm>
          <a:prstGeom prst="round2DiagRect">
            <a:avLst/>
          </a:prstGeom>
          <a:solidFill>
            <a:srgbClr val="769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      北京的气候为典型的暖温带半湿润半干旱季风气候。降水季节分配不均，夏季约占全年降水量的</a:t>
            </a:r>
            <a:r>
              <a:rPr lang="en-US" sz="2800" dirty="0" smtClean="0">
                <a:latin typeface="微软雅黑" pitchFamily="34" charset="-122"/>
                <a:ea typeface="微软雅黑" pitchFamily="34" charset="-122"/>
              </a:rPr>
              <a:t>3/4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800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长城故乡—北京市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127125" y="224790"/>
            <a:ext cx="3782060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地理与气候</a:t>
            </a:r>
          </a:p>
        </p:txBody>
      </p:sp>
      <p:sp>
        <p:nvSpPr>
          <p:cNvPr id="17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170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1127125" y="1195705"/>
            <a:ext cx="4644390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、人口区划</a:t>
            </a:r>
          </a:p>
        </p:txBody>
      </p:sp>
      <p:sp>
        <p:nvSpPr>
          <p:cNvPr id="170" name=" 170"/>
          <p:cNvSpPr/>
          <p:nvPr/>
        </p:nvSpPr>
        <p:spPr>
          <a:xfrm>
            <a:off x="1056005" y="2061210"/>
            <a:ext cx="10052050" cy="3883025"/>
          </a:xfrm>
          <a:prstGeom prst="round2DiagRect">
            <a:avLst/>
          </a:prstGeom>
          <a:solidFill>
            <a:srgbClr val="769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en-US" sz="2800" dirty="0" smtClean="0">
                <a:latin typeface="微软雅黑" pitchFamily="34" charset="-122"/>
                <a:ea typeface="微软雅黑" pitchFamily="34" charset="-122"/>
              </a:rPr>
              <a:t>2022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年末全市常住人口为</a:t>
            </a:r>
            <a:r>
              <a:rPr lang="en-US" sz="2800" dirty="0" smtClean="0">
                <a:latin typeface="微软雅黑" pitchFamily="34" charset="-122"/>
                <a:ea typeface="微软雅黑" pitchFamily="34" charset="-122"/>
              </a:rPr>
              <a:t>2184.3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万人。北京市有</a:t>
            </a:r>
            <a:r>
              <a:rPr lang="en-US" sz="2800" dirty="0" smtClean="0">
                <a:latin typeface="微软雅黑" pitchFamily="34" charset="-122"/>
                <a:ea typeface="微软雅黑" pitchFamily="34" charset="-122"/>
              </a:rPr>
              <a:t>16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个市辖区分别是东城区、西城区、朝阳区、丰台区、石景山区、海淀区、顺义区、通州区、大兴区、房山区、门头沟区、昌平区、平谷区、密云区、怀柔区、延庆区。</a:t>
            </a:r>
            <a:endParaRPr lang="zh-CN" altLang="en-US" sz="2800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长城故乡—北京市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127125" y="224790"/>
            <a:ext cx="3782060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区划与交通</a:t>
            </a:r>
          </a:p>
        </p:txBody>
      </p:sp>
      <p:sp>
        <p:nvSpPr>
          <p:cNvPr id="17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bldLvl="0" animBg="1"/>
      <p:bldP spid="170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1127125" y="1195705"/>
            <a:ext cx="4644390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、交通情况</a:t>
            </a:r>
          </a:p>
        </p:txBody>
      </p:sp>
      <p:sp>
        <p:nvSpPr>
          <p:cNvPr id="170" name=" 170"/>
          <p:cNvSpPr/>
          <p:nvPr/>
        </p:nvSpPr>
        <p:spPr>
          <a:xfrm>
            <a:off x="1056005" y="2061210"/>
            <a:ext cx="10052050" cy="3883025"/>
          </a:xfrm>
          <a:prstGeom prst="round2DiagRect">
            <a:avLst/>
          </a:prstGeom>
          <a:solidFill>
            <a:srgbClr val="769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      北京是中国铁路网的大枢纽之一，主要有京九铁路、京沪铁路、京广铁路、京哈铁路、京包铁路等。北京有国家级高速公路</a:t>
            </a:r>
            <a:r>
              <a:rPr lang="en-US" sz="2800" dirty="0" smtClean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条，全市公路里程为</a:t>
            </a:r>
            <a:r>
              <a:rPr lang="en-US" sz="28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万余千米。北京市境内共有两座大型国际机场，分别为北京首都国际机场和北京大兴国际机场，均为</a:t>
            </a:r>
            <a:r>
              <a:rPr lang="en-US" sz="2800" dirty="0" smtClean="0">
                <a:latin typeface="微软雅黑" pitchFamily="34" charset="-122"/>
                <a:ea typeface="微软雅黑" pitchFamily="34" charset="-122"/>
              </a:rPr>
              <a:t>4F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级国际机场。</a:t>
            </a:r>
            <a:endParaRPr lang="zh-CN" altLang="en-US" sz="2800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长城故乡—北京市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127125" y="224790"/>
            <a:ext cx="3782060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区划与交通</a:t>
            </a:r>
          </a:p>
        </p:txBody>
      </p:sp>
      <p:sp>
        <p:nvSpPr>
          <p:cNvPr id="17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bldLvl="0" animBg="1"/>
      <p:bldP spid="170" grpId="0" bldLvl="0" animBg="1"/>
      <p:bldP spid="1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commondata" val="eyJoZGlkIjoiOGFkYWMzNDcwM2ZmNzVmOTc4YTA0MDI5NzAzNTVjYT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1284</TotalTime>
  <Words>1969</Words>
  <Application>WPS 演示</Application>
  <PresentationFormat>自定义</PresentationFormat>
  <Paragraphs>167</Paragraphs>
  <Slides>27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默认设计模板</vt:lpstr>
      <vt:lpstr>幻灯片 1</vt:lpstr>
      <vt:lpstr>幻灯片 2</vt:lpstr>
      <vt:lpstr>情景导入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diana Dou</dc:creator>
  <cp:lastModifiedBy>Windows 用户</cp:lastModifiedBy>
  <cp:revision>78</cp:revision>
  <dcterms:created xsi:type="dcterms:W3CDTF">2017-10-27T05:05:00Z</dcterms:created>
  <dcterms:modified xsi:type="dcterms:W3CDTF">2023-10-27T00:42:03Z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FCBA52CB88FD470895F0C7EB459D057B_13</vt:lpwstr>
  </property>
</Properties>
</file>