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4" r:id="rId5"/>
    <p:sldId id="289" r:id="rId6"/>
    <p:sldId id="315" r:id="rId7"/>
    <p:sldId id="372" r:id="rId8"/>
    <p:sldId id="374" r:id="rId9"/>
    <p:sldId id="376" r:id="rId10"/>
    <p:sldId id="378" r:id="rId11"/>
    <p:sldId id="379" r:id="rId12"/>
    <p:sldId id="380" r:id="rId13"/>
    <p:sldId id="364" r:id="rId14"/>
    <p:sldId id="381" r:id="rId15"/>
    <p:sldId id="382" r:id="rId16"/>
    <p:sldId id="365" r:id="rId17"/>
    <p:sldId id="383" r:id="rId18"/>
    <p:sldId id="385" r:id="rId19"/>
    <p:sldId id="386" r:id="rId20"/>
    <p:sldId id="384" r:id="rId21"/>
    <p:sldId id="387" r:id="rId22"/>
    <p:sldId id="388" r:id="rId23"/>
    <p:sldId id="389" r:id="rId24"/>
    <p:sldId id="390" r:id="rId25"/>
    <p:sldId id="366" r:id="rId26"/>
    <p:sldId id="391" r:id="rId27"/>
    <p:sldId id="367" r:id="rId28"/>
    <p:sldId id="392" r:id="rId29"/>
    <p:sldId id="341" r:id="rId30"/>
  </p:sldIdLst>
  <p:sldSz cx="12193270" cy="6858000"/>
  <p:notesSz cx="9144000" cy="6858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86975F"/>
    <a:srgbClr val="C79F61"/>
    <a:srgbClr val="769454"/>
    <a:srgbClr val="FF0066"/>
    <a:srgbClr val="0080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 autoAdjust="0"/>
  </p:normalViewPr>
  <p:slideViewPr>
    <p:cSldViewPr showGuides="1">
      <p:cViewPr varScale="1">
        <p:scale>
          <a:sx n="66" d="100"/>
          <a:sy n="66" d="100"/>
        </p:scale>
        <p:origin x="-576" y="-64"/>
      </p:cViewPr>
      <p:guideLst>
        <p:guide orient="horz" pos="2168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16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3D5318-0E4E-415C-AAC5-B5FDE9A4E33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D5E47D-AA82-41EA-8BA3-9788BD45B32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C346D56-24CB-435E-8843-6232CBB8A3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BB9BB5-1C85-4190-A275-BA8E2D3443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DD2A3F-888F-461E-AE5F-E40AC97DCC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9C82970-BAD7-4515-AA67-87D4239A1E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E54501-2DD2-41AF-BDBE-7C653D099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DBDA31F-2B6C-46C0-830C-A37BC786C4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A09C7-01D8-4911-B503-2B2F0F94C5E7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EBE2A-5A06-4645-9BCF-6C5EACE80F36}" type="slidenum">
              <a:rPr lang="zh-CN" altLang="zh-CN" smtClean="0"/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89FDB-ECC4-42A5-941C-C2186E09DF79}" type="slidenum">
              <a:rPr lang="zh-CN" altLang="zh-CN" smtClean="0"/>
            </a:fld>
            <a:endParaRPr lang="zh-CN" altLang="zh-CN"/>
          </a:p>
        </p:txBody>
      </p:sp>
      <p:pic>
        <p:nvPicPr>
          <p:cNvPr id="7" name="图片 6" descr="16969304994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875F8-3D64-49C4-88E2-EC85489D1431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256EE-EEB7-4830-B634-197ADCEC95BF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66BC0-3004-483C-B5A1-9A34E9FC452B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742D7-0D35-4830-BF86-89118D0167D4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ED8E8-4415-4A7D-8428-BE27B41FC0AE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B0ED-06BF-41F6-84FC-EB12163CF308}" type="slidenum">
              <a:rPr lang="zh-CN" altLang="zh-CN" smtClean="0"/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773C2-95F0-4E11-A360-194D7187C625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B18EA-F9B4-46A8-96C7-206F0A71BDFF}" type="slidenum">
              <a:rPr lang="zh-CN" altLang="zh-CN" smtClean="0"/>
            </a:fld>
            <a:endParaRPr lang="zh-CN" altLang="zh-CN"/>
          </a:p>
        </p:txBody>
      </p:sp>
      <p:pic>
        <p:nvPicPr>
          <p:cNvPr id="8" name="图片 7" descr="16969304994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68916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995B2-7886-4FB3-8F75-13EDE74466D5}" type="slidenum">
              <a:rPr lang="zh-CN" altLang="zh-CN" smtClean="0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12.jpe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image" Target="../media/image13.png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12.jpe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image" Target="../media/image14.png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12.jpe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9.xml"/><Relationship Id="rId10" Type="http://schemas.openxmlformats.org/officeDocument/2006/relationships/image" Target="../media/image15.png"/><Relationship Id="rId1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image" Target="../media/image12.jpe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image" Target="../media/image12.jpe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12.jpe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../media/image12.jpe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12.jpeg"/><Relationship Id="rId4" Type="http://schemas.openxmlformats.org/officeDocument/2006/relationships/tags" Target="../tags/tag79.x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16.jpeg"/><Relationship Id="rId33" Type="http://schemas.openxmlformats.org/officeDocument/2006/relationships/tags" Target="../tags/tag107.xml"/><Relationship Id="rId32" Type="http://schemas.openxmlformats.org/officeDocument/2006/relationships/tags" Target="../tags/tag106.xml"/><Relationship Id="rId31" Type="http://schemas.openxmlformats.org/officeDocument/2006/relationships/tags" Target="../tags/tag105.xml"/><Relationship Id="rId30" Type="http://schemas.openxmlformats.org/officeDocument/2006/relationships/tags" Target="../tags/tag104.xml"/><Relationship Id="rId3" Type="http://schemas.openxmlformats.org/officeDocument/2006/relationships/tags" Target="../tags/tag78.xml"/><Relationship Id="rId29" Type="http://schemas.openxmlformats.org/officeDocument/2006/relationships/tags" Target="../tags/tag103.xml"/><Relationship Id="rId28" Type="http://schemas.openxmlformats.org/officeDocument/2006/relationships/tags" Target="../tags/tag102.xml"/><Relationship Id="rId27" Type="http://schemas.openxmlformats.org/officeDocument/2006/relationships/tags" Target="../tags/tag101.xml"/><Relationship Id="rId26" Type="http://schemas.openxmlformats.org/officeDocument/2006/relationships/tags" Target="../tags/tag100.xml"/><Relationship Id="rId25" Type="http://schemas.openxmlformats.org/officeDocument/2006/relationships/tags" Target="../tags/tag99.xml"/><Relationship Id="rId24" Type="http://schemas.openxmlformats.org/officeDocument/2006/relationships/tags" Target="../tags/tag98.xml"/><Relationship Id="rId23" Type="http://schemas.openxmlformats.org/officeDocument/2006/relationships/tags" Target="../tags/tag97.xml"/><Relationship Id="rId22" Type="http://schemas.openxmlformats.org/officeDocument/2006/relationships/tags" Target="../tags/tag96.xml"/><Relationship Id="rId21" Type="http://schemas.openxmlformats.org/officeDocument/2006/relationships/tags" Target="../tags/tag95.xml"/><Relationship Id="rId20" Type="http://schemas.openxmlformats.org/officeDocument/2006/relationships/tags" Target="../tags/tag94.xml"/><Relationship Id="rId2" Type="http://schemas.openxmlformats.org/officeDocument/2006/relationships/tags" Target="../tags/tag77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image" Target="../media/image12.jpeg"/><Relationship Id="rId4" Type="http://schemas.openxmlformats.org/officeDocument/2006/relationships/tags" Target="../tags/tag111.x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17.jpeg"/><Relationship Id="rId33" Type="http://schemas.openxmlformats.org/officeDocument/2006/relationships/tags" Target="../tags/tag139.xml"/><Relationship Id="rId32" Type="http://schemas.openxmlformats.org/officeDocument/2006/relationships/tags" Target="../tags/tag138.xml"/><Relationship Id="rId31" Type="http://schemas.openxmlformats.org/officeDocument/2006/relationships/tags" Target="../tags/tag137.xml"/><Relationship Id="rId30" Type="http://schemas.openxmlformats.org/officeDocument/2006/relationships/tags" Target="../tags/tag136.xml"/><Relationship Id="rId3" Type="http://schemas.openxmlformats.org/officeDocument/2006/relationships/tags" Target="../tags/tag110.xml"/><Relationship Id="rId29" Type="http://schemas.openxmlformats.org/officeDocument/2006/relationships/tags" Target="../tags/tag135.xml"/><Relationship Id="rId28" Type="http://schemas.openxmlformats.org/officeDocument/2006/relationships/tags" Target="../tags/tag134.xml"/><Relationship Id="rId27" Type="http://schemas.openxmlformats.org/officeDocument/2006/relationships/tags" Target="../tags/tag133.xml"/><Relationship Id="rId26" Type="http://schemas.openxmlformats.org/officeDocument/2006/relationships/tags" Target="../tags/tag132.xml"/><Relationship Id="rId25" Type="http://schemas.openxmlformats.org/officeDocument/2006/relationships/tags" Target="../tags/tag131.xml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09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image" Target="../media/image12.jpeg"/><Relationship Id="rId4" Type="http://schemas.openxmlformats.org/officeDocument/2006/relationships/tags" Target="../tags/tag143.x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18.jpeg"/><Relationship Id="rId33" Type="http://schemas.openxmlformats.org/officeDocument/2006/relationships/tags" Target="../tags/tag171.xml"/><Relationship Id="rId32" Type="http://schemas.openxmlformats.org/officeDocument/2006/relationships/tags" Target="../tags/tag170.xml"/><Relationship Id="rId31" Type="http://schemas.openxmlformats.org/officeDocument/2006/relationships/tags" Target="../tags/tag169.xml"/><Relationship Id="rId30" Type="http://schemas.openxmlformats.org/officeDocument/2006/relationships/tags" Target="../tags/tag168.xml"/><Relationship Id="rId3" Type="http://schemas.openxmlformats.org/officeDocument/2006/relationships/tags" Target="../tags/tag142.xml"/><Relationship Id="rId29" Type="http://schemas.openxmlformats.org/officeDocument/2006/relationships/tags" Target="../tags/tag167.xml"/><Relationship Id="rId28" Type="http://schemas.openxmlformats.org/officeDocument/2006/relationships/tags" Target="../tags/tag166.xml"/><Relationship Id="rId27" Type="http://schemas.openxmlformats.org/officeDocument/2006/relationships/tags" Target="../tags/tag165.xml"/><Relationship Id="rId26" Type="http://schemas.openxmlformats.org/officeDocument/2006/relationships/tags" Target="../tags/tag164.xml"/><Relationship Id="rId25" Type="http://schemas.openxmlformats.org/officeDocument/2006/relationships/tags" Target="../tags/tag163.xml"/><Relationship Id="rId24" Type="http://schemas.openxmlformats.org/officeDocument/2006/relationships/tags" Target="../tags/tag162.xml"/><Relationship Id="rId23" Type="http://schemas.openxmlformats.org/officeDocument/2006/relationships/tags" Target="../tags/tag161.xml"/><Relationship Id="rId22" Type="http://schemas.openxmlformats.org/officeDocument/2006/relationships/tags" Target="../tags/tag160.xml"/><Relationship Id="rId21" Type="http://schemas.openxmlformats.org/officeDocument/2006/relationships/tags" Target="../tags/tag159.xml"/><Relationship Id="rId20" Type="http://schemas.openxmlformats.org/officeDocument/2006/relationships/tags" Target="../tags/tag158.xml"/><Relationship Id="rId2" Type="http://schemas.openxmlformats.org/officeDocument/2006/relationships/tags" Target="../tags/tag141.xml"/><Relationship Id="rId19" Type="http://schemas.openxmlformats.org/officeDocument/2006/relationships/tags" Target="../tags/tag157.xml"/><Relationship Id="rId18" Type="http://schemas.openxmlformats.org/officeDocument/2006/relationships/tags" Target="../tags/tag156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4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image" Target="../media/image12.jpeg"/><Relationship Id="rId4" Type="http://schemas.openxmlformats.org/officeDocument/2006/relationships/tags" Target="../tags/tag175.x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19.jpeg"/><Relationship Id="rId33" Type="http://schemas.openxmlformats.org/officeDocument/2006/relationships/tags" Target="../tags/tag203.xml"/><Relationship Id="rId32" Type="http://schemas.openxmlformats.org/officeDocument/2006/relationships/tags" Target="../tags/tag202.xml"/><Relationship Id="rId31" Type="http://schemas.openxmlformats.org/officeDocument/2006/relationships/tags" Target="../tags/tag201.xml"/><Relationship Id="rId30" Type="http://schemas.openxmlformats.org/officeDocument/2006/relationships/tags" Target="../tags/tag200.xml"/><Relationship Id="rId3" Type="http://schemas.openxmlformats.org/officeDocument/2006/relationships/tags" Target="../tags/tag174.xml"/><Relationship Id="rId29" Type="http://schemas.openxmlformats.org/officeDocument/2006/relationships/tags" Target="../tags/tag199.xml"/><Relationship Id="rId28" Type="http://schemas.openxmlformats.org/officeDocument/2006/relationships/tags" Target="../tags/tag198.xml"/><Relationship Id="rId27" Type="http://schemas.openxmlformats.org/officeDocument/2006/relationships/tags" Target="../tags/tag197.xml"/><Relationship Id="rId26" Type="http://schemas.openxmlformats.org/officeDocument/2006/relationships/tags" Target="../tags/tag196.xml"/><Relationship Id="rId25" Type="http://schemas.openxmlformats.org/officeDocument/2006/relationships/tags" Target="../tags/tag195.xml"/><Relationship Id="rId24" Type="http://schemas.openxmlformats.org/officeDocument/2006/relationships/tags" Target="../tags/tag194.xml"/><Relationship Id="rId23" Type="http://schemas.openxmlformats.org/officeDocument/2006/relationships/tags" Target="../tags/tag193.xml"/><Relationship Id="rId22" Type="http://schemas.openxmlformats.org/officeDocument/2006/relationships/tags" Target="../tags/tag192.xml"/><Relationship Id="rId21" Type="http://schemas.openxmlformats.org/officeDocument/2006/relationships/tags" Target="../tags/tag191.xml"/><Relationship Id="rId20" Type="http://schemas.openxmlformats.org/officeDocument/2006/relationships/tags" Target="../tags/tag190.xml"/><Relationship Id="rId2" Type="http://schemas.openxmlformats.org/officeDocument/2006/relationships/tags" Target="../tags/tag173.xml"/><Relationship Id="rId19" Type="http://schemas.openxmlformats.org/officeDocument/2006/relationships/tags" Target="../tags/tag189.xml"/><Relationship Id="rId18" Type="http://schemas.openxmlformats.org/officeDocument/2006/relationships/tags" Target="../tags/tag188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image" Target="../media/image12.jpeg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15.xml"/><Relationship Id="rId7" Type="http://schemas.openxmlformats.org/officeDocument/2006/relationships/image" Target="../media/image12.jpeg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12.jpe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12.jpe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12.jpe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12.jpe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12.jpe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-24130" y="3068955"/>
            <a:ext cx="12153265" cy="35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832616a7f7e29aa72cdbd4e10801bace"/>
          <p:cNvPicPr>
            <a:picLocks noChangeAspect="1" noChangeArrowheads="1"/>
          </p:cNvPicPr>
          <p:nvPr/>
        </p:nvPicPr>
        <p:blipFill>
          <a:blip r:embed="rId4">
            <a:grayscl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827" y="613833"/>
            <a:ext cx="4097867" cy="440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840105" y="664845"/>
            <a:ext cx="3518535" cy="862965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058" name="组合 10"/>
            <p:cNvGrpSpPr/>
            <p:nvPr/>
          </p:nvGrpSpPr>
          <p:grpSpPr bwMode="auto">
            <a:xfrm>
              <a:off x="3937" y="2831"/>
              <a:ext cx="7028" cy="1812"/>
              <a:chOff x="3937" y="2831"/>
              <a:chExt cx="7028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60" name="文本框 7"/>
              <p:cNvSpPr txBox="1">
                <a:spLocks noChangeArrowheads="1"/>
              </p:cNvSpPr>
              <p:nvPr/>
            </p:nvSpPr>
            <p:spPr bwMode="auto">
              <a:xfrm>
                <a:off x="4277" y="3235"/>
                <a:ext cx="6302" cy="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导游基础知识</a:t>
                </a:r>
                <a:endPara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60195" y="2348865"/>
            <a:ext cx="9187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spc="400" dirty="0" err="1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专题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一</a:t>
            </a:r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  华</a:t>
            </a:r>
            <a:r>
              <a:rPr lang="zh-CN" altLang="en-US" sz="3600" spc="40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北</a:t>
            </a:r>
            <a:r>
              <a:rPr lang="en-US" altLang="zh-CN" sz="3600" spc="40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地区</a:t>
            </a:r>
            <a:r>
              <a:rPr lang="en-US" altLang="zh-CN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—</a:t>
            </a:r>
            <a:r>
              <a:rPr lang="zh-CN" altLang="en-US" sz="3600" spc="400" dirty="0" smtClean="0">
                <a:solidFill>
                  <a:srgbClr val="6B8866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京畿重地华夏摇篮</a:t>
            </a:r>
            <a:endParaRPr lang="en-US" altLang="zh-CN" sz="3600" spc="400" dirty="0" smtClean="0">
              <a:solidFill>
                <a:schemeClr val="accent6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7" b="38336"/>
          <a:stretch>
            <a:fillRect/>
          </a:stretch>
        </p:blipFill>
        <p:spPr bwMode="auto">
          <a:xfrm>
            <a:off x="695960" y="1341755"/>
            <a:ext cx="3828415" cy="71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497205" y="109220"/>
            <a:ext cx="1090295" cy="1157605"/>
            <a:chOff x="3423" y="1821"/>
            <a:chExt cx="1619" cy="2697"/>
          </a:xfrm>
        </p:grpSpPr>
        <p:pic>
          <p:nvPicPr>
            <p:cNvPr id="2055" name="图片 2" descr="7ae253324a9dc50efcc2889339175ecd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0" t="13472" r="32153" b="22653"/>
            <a:stretch>
              <a:fillRect/>
            </a:stretch>
          </p:blipFill>
          <p:spPr bwMode="auto">
            <a:xfrm>
              <a:off x="3423" y="1821"/>
              <a:ext cx="1619" cy="2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文本框 5"/>
            <p:cNvSpPr txBox="1">
              <a:spLocks noChangeArrowheads="1"/>
            </p:cNvSpPr>
            <p:nvPr/>
          </p:nvSpPr>
          <p:spPr bwMode="auto">
            <a:xfrm>
              <a:off x="3742" y="2106"/>
              <a:ext cx="1002" cy="2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字酷堂明行体(个人非商业)" pitchFamily="49" charset="-122"/>
                  <a:ea typeface="字酷堂明行体(个人非商业)" pitchFamily="49" charset="-122"/>
                </a:rPr>
                <a:t>地方</a:t>
              </a:r>
              <a:endParaRPr lang="zh-CN" altLang="en-US" sz="3200" b="1">
                <a:solidFill>
                  <a:schemeClr val="bg1"/>
                </a:solidFill>
                <a:latin typeface="字酷堂明行体(个人非商业)" pitchFamily="49" charset="-122"/>
                <a:ea typeface="字酷堂明行体(个人非商业)" pitchFamily="49" charset="-122"/>
              </a:endParaRPr>
            </a:p>
          </p:txBody>
        </p:sp>
      </p:grpSp>
      <p:sp>
        <p:nvSpPr>
          <p:cNvPr id="21" name="TextBox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67572" y="3572932"/>
            <a:ext cx="1028707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学习情景二 渤海之滨</a:t>
            </a:r>
            <a:r>
              <a:rPr lang="en-US" altLang="zh-CN" sz="4000" spc="400" dirty="0" smtClean="0"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rPr>
              <a:t>—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天津市</a:t>
            </a:r>
            <a:endParaRPr lang="zh-CN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、天津市历史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沿革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625938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天津始于隋朝大运河的开通，三岔河口地方是天津最早的发祥地，史称“三会海口”。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金代在直沽设“直沽寨”，元朝设“海津镇”，是军事重镇和漕粮转运中心。明建文二年朱棣率兵经直沽渡河南下夺取政权，</a:t>
            </a:r>
            <a:r>
              <a:rPr 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1403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年改元永乐。于永乐二年正式设卫，翌年设天津左卫，转年又增设天津右卫。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清顺治九年（</a:t>
            </a:r>
            <a:r>
              <a:rPr 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1652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年）三卫合一，归并于天津卫。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赏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识</a:t>
              </a:r>
              <a:endParaRPr lang="zh-CN" altLang="en-US" sz="426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、天津市民族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民俗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473202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津是一个多民族散居、杂居的沿海城市，人口最多的少数民族是回族。天津卫自明代设立以来逐渐形成一个移民城市，融合了中国南北方的习俗特点，并在融合过程中逐渐形成自己的特点。女性过年戴绒花，除夕团聚，初二姑爷节，正月不剃头，正月十五舅舅送灯为外甥祈福，正月十六遛百病，等等，都是天津的传统民间习俗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pic>
        <p:nvPicPr>
          <p:cNvPr id="10251" name="图片 1" descr="20e31e383a8aee5f6345161a0678d90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63"/>
          <a:stretch>
            <a:fillRect/>
          </a:stretch>
        </p:blipFill>
        <p:spPr bwMode="auto">
          <a:xfrm>
            <a:off x="10057290" y="4869180"/>
            <a:ext cx="2535767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、天津市风俗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特产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890905" y="1516380"/>
            <a:ext cx="10083800" cy="5020310"/>
          </a:xfrm>
          <a:prstGeom prst="rect">
            <a:avLst/>
          </a:pr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40" tIns="243840" rIns="243840" bIns="24384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天津的小吃与特产数目众多，尤其以“津门三绝”最为著名，包括狗不理包子、十八街麻花和耳朵眼炸糕。</a:t>
            </a:r>
            <a:r>
              <a:rPr 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1997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年，猫不闻饺子被定为“津门四绝”之一。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天津海产品丰富，盛产鱼、虾、蟹，“冬令四珍”是指铁雀、银鱼、紫蟹、韭黄。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泥人张彩塑、杨柳青年画和风筝魏风筝被称为天津民间工艺“三绝”。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Aft>
                <a:spcPts val="1065"/>
              </a:spcAft>
              <a:buClr>
                <a:schemeClr val="accent1"/>
              </a:buClr>
            </a:pP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pic>
        <p:nvPicPr>
          <p:cNvPr id="7174" name="图片 2" descr="dd0e88cf6e08174c83962602a5c72f4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45" y="5517515"/>
            <a:ext cx="2130425" cy="13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4" descr="3b58f9183462905636822bc5575ae31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75" y="753745"/>
            <a:ext cx="1782445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述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</a:t>
              </a:r>
              <a:endParaRPr lang="zh-CN" altLang="en-US" sz="426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8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440555" y="1393190"/>
            <a:ext cx="720090" cy="3703320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、天津市文化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艺术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119634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码头文化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04790" y="4436745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文学曲艺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、天津市文化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艺术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8480" y="2689225"/>
            <a:ext cx="11205210" cy="3954780"/>
            <a:chOff x="1663" y="4289"/>
            <a:chExt cx="16830" cy="6228"/>
          </a:xfrm>
        </p:grpSpPr>
        <p:sp>
          <p:nvSpPr>
            <p:cNvPr id="219" name=" 219"/>
            <p:cNvSpPr/>
            <p:nvPr>
              <p:custDataLst>
                <p:tags r:id="rId7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93" y="5038"/>
              <a:ext cx="15717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在自清代中叶以来，天津码头周边陆续出现了许多茶馆、书场、戏园，外地伶人纷至沓来，名曰“跑码头”。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”。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天津被称为“通俗小说北方创作中心”。码头文化具有平民性与亲和力，拥有广泛的群众基础，又称市井文化。</a:t>
              </a:r>
              <a:endPara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码头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95960" y="405130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、天津市文化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艺术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56005" y="2723515"/>
            <a:ext cx="10687050" cy="3587750"/>
            <a:chOff x="1663" y="4289"/>
            <a:chExt cx="16830" cy="5650"/>
          </a:xfrm>
        </p:grpSpPr>
        <p:sp>
          <p:nvSpPr>
            <p:cNvPr id="219" name=" 219"/>
            <p:cNvSpPr/>
            <p:nvPr>
              <p:custDataLst>
                <p:tags r:id="rId7"/>
              </p:custDataLst>
            </p:nvPr>
          </p:nvSpPr>
          <p:spPr>
            <a:xfrm>
              <a:off x="1663" y="4289"/>
              <a:ext cx="16830" cy="5650"/>
            </a:xfrm>
            <a:prstGeom prst="roundRect">
              <a:avLst>
                <a:gd name="adj" fmla="val 50000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sp>
          <p:nvSpPr>
            <p:cNvPr id="2048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06" y="4421"/>
              <a:ext cx="14308" cy="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天津地方曲艺颇具特色，主要有天津时调、天津快板、京韵大鼓、京东大鼓、西河大鼓、天津相声等。</a:t>
              </a:r>
              <a:endPara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天津是相声演员的成名地，被誉为“中国相声泰斗”的马三立是一位德艺双馨的人民艺术家，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马虎人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》《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逗你玩（儿）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》《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学外语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等都是其著名作品。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888365" y="1636395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文学曲艺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8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651446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黄崖关长城（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世文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遗）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2276475"/>
            <a:ext cx="651446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大运河天津段（世文遗）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19395" y="3500120"/>
            <a:ext cx="652462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津门故里（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26380" y="4725035"/>
            <a:ext cx="6517640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盘山（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黄崖关长城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7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10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7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8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24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25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445760" y="2786058"/>
            <a:ext cx="197548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黄崖关城是明代蓟镇长城的重要关隘，也是县境内唯一的一座关城。关城东侧山崖的岩石多为黄褐色，每当夕阳映照，金碧辉煌，素有“晚照黄崖”之称，关城因此得名。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524750" y="2850515"/>
            <a:ext cx="226123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关城由正关、水关、东西稍城和墩台组成。正关即关城是黄崖关城主体，在泃河西岸，呈不规则刀把形。城墙周长</a:t>
            </a:r>
            <a:r>
              <a:rPr 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890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米，面积</a:t>
            </a:r>
            <a:r>
              <a:rPr 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3.8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万平方米，</a:t>
            </a:r>
            <a:endParaRPr lang="zh-CN" altLang="en-US" sz="2000" dirty="0">
              <a:solidFill>
                <a:srgbClr val="8697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888220" y="2902107"/>
            <a:ext cx="206883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黄崖关长城有楼台</a:t>
            </a: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座，八卦关城</a:t>
            </a: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座，正关楼</a:t>
            </a: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座，寨堡</a:t>
            </a: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座。黄崖关城建筑特色鲜明，构成了完整的防御工事体系。包括城墙和东西南北四座城门楼。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32400" y="-2794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6" name="Picture 2" descr="D:\2023年------------------------编书\杨洋---图片合集\专题一图片合集\专题一情景二图片\黄崖关长城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67440" y="2714620"/>
            <a:ext cx="4865181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12204065" cy="6856730"/>
          </a:xfrm>
          <a:prstGeom prst="rect">
            <a:avLst/>
          </a:prstGeom>
        </p:spPr>
      </p:pic>
      <p:sp>
        <p:nvSpPr>
          <p:cNvPr id="219" name=" 219"/>
          <p:cNvSpPr/>
          <p:nvPr/>
        </p:nvSpPr>
        <p:spPr>
          <a:xfrm>
            <a:off x="3971925" y="104775"/>
            <a:ext cx="3115945" cy="918845"/>
          </a:xfrm>
          <a:prstGeom prst="roundRect">
            <a:avLst>
              <a:gd name="adj" fmla="val 50000"/>
            </a:avLst>
          </a:prstGeom>
          <a:solidFill>
            <a:srgbClr val="8697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pic>
        <p:nvPicPr>
          <p:cNvPr id="4" name="图片 3" descr="5408f105d31def90e98830dffc7fc8b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3540760" y="715645"/>
            <a:ext cx="3818890" cy="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41062" y="183304"/>
            <a:ext cx="3337984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授课内容</a:t>
            </a:r>
            <a:endParaRPr lang="zh-CN" altLang="en-US" sz="4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24655" y="1625600"/>
            <a:ext cx="8471535" cy="4108450"/>
            <a:chOff x="6653" y="2560"/>
            <a:chExt cx="13341" cy="6470"/>
          </a:xfrm>
        </p:grpSpPr>
        <p:cxnSp>
          <p:nvCxnSpPr>
            <p:cNvPr id="49" name="直接连接符 48"/>
            <p:cNvCxnSpPr/>
            <p:nvPr/>
          </p:nvCxnSpPr>
          <p:spPr>
            <a:xfrm flipH="1" flipV="1">
              <a:off x="6653" y="5400"/>
              <a:ext cx="33" cy="363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7350" y="2560"/>
              <a:ext cx="1227" cy="1133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7350" y="3853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350" y="5200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350" y="6546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090" y="2560"/>
              <a:ext cx="1017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知识储备1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“习”美知天下</a:t>
              </a:r>
              <a:endParaRPr lang="zh-CN" altLang="en-US" sz="3200" spc="400" noProof="1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090" y="3900"/>
              <a:ext cx="992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知识储备2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“赏”美增见识</a:t>
              </a:r>
              <a:endParaRPr lang="zh-CN" altLang="en-US" sz="3200" spc="400" noProof="1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090" y="5287"/>
              <a:ext cx="9811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知识储备3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“述”美展自信</a:t>
              </a:r>
              <a:endParaRPr lang="zh-CN" altLang="en-US" sz="3200" spc="400" noProof="1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9090" y="6633"/>
              <a:ext cx="9484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素养导读</a:t>
              </a:r>
              <a:r>
                <a:rPr lang="en-US" altLang="zh-CN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“品”美入我心</a:t>
              </a:r>
              <a:endParaRPr lang="zh-CN" altLang="en-US" sz="3200" spc="400" noProof="1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4"/>
              </p:custDataLst>
            </p:nvPr>
          </p:nvSpPr>
          <p:spPr>
            <a:xfrm>
              <a:off x="7350" y="7894"/>
              <a:ext cx="1227" cy="1137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9128" y="8007"/>
              <a:ext cx="1086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sz="3200" spc="400" noProof="1">
                  <a:solidFill>
                    <a:srgbClr val="8697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佳文导读—“析”美做实践</a:t>
              </a:r>
              <a:endParaRPr sz="3200" spc="400" noProof="1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4404191" cy="759182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大运河天津段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7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10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7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8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24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25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天津段大运河开凿于元代。包括天津至北京通州的北运河和天津至山东临清的南运河的一部分。南、北运河与海河在天津三岔口相汇。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524750" y="2924132"/>
            <a:ext cx="22612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大运河是中国东部平原上的伟大工程，是中国古代劳动人民创造的一项伟大的水利建筑，为世界上最长的运河，也是世界上开凿最早、规模最大的运河。</a:t>
            </a:r>
            <a:endParaRPr lang="zh-CN" altLang="en-US" sz="2000" dirty="0">
              <a:solidFill>
                <a:srgbClr val="8697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957318" y="2657475"/>
            <a:ext cx="206883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在大运河成为漕运的主体水道之后，漕运借助大运河沟通南北的便捷条件，将漕粮转运到全国大部分地区，成为王朝调剂物资、制衡社会的有力手段。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3715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50" name="Picture 2" descr="D:\2023年------------------------编书\杨洋---图片合集\专题一图片合集\专题一情景二图片\大运河天津段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38878" y="2571744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388302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津门故里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7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10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7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8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24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25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445760" y="2893695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天津古文化街位于天津市南开区东北角东门外、海河西岸，系商业步行街，天津古文化街一直坚持“中国味，天津味，文化味，古味”以经营文化用品为主。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550335" y="2902107"/>
            <a:ext cx="226123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古文化街内有近百家店堂。是天津老字号店民间手工艺品店的集中地，有地道美食：狗不理包子、耳朵眼炸糕、煎饼果子等。旅游景点有天后宫、“风筝魏”风筝、泥人张彩塑等。</a:t>
            </a:r>
            <a:endParaRPr lang="zh-CN" altLang="en-US" sz="2000" dirty="0">
              <a:solidFill>
                <a:srgbClr val="8697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888220" y="2650522"/>
            <a:ext cx="220218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天后在古时被人们称为护航女神。传说她是福建人，姓林名默，经常驾船出海，搭救遇难的人，故被后人敬为女神。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19065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098" name="Picture 2" descr="D:\2023年------------------------编书\杨洋---图片合集\专题一图片合集\专题一情景二图片\津门故里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38878" y="2571744"/>
            <a:ext cx="4786346" cy="32147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39560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、天津市旅游资源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2405" y="1626870"/>
            <a:ext cx="5147945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盘山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>
            <p:custDataLst>
              <p:tags r:id="rId7"/>
            </p:custDataLst>
          </p:nvPr>
        </p:nvSpPr>
        <p:spPr>
          <a:xfrm>
            <a:off x="5218755" y="1477461"/>
            <a:ext cx="3806352" cy="1179895"/>
          </a:xfrm>
          <a:prstGeom prst="ellipse">
            <a:avLst/>
          </a:prstGeom>
          <a:gradFill flip="none" rotWithShape="1">
            <a:gsLst>
              <a:gs pos="47000">
                <a:srgbClr val="747474">
                  <a:alpha val="15000"/>
                </a:srgbClr>
              </a:gs>
              <a:gs pos="0">
                <a:schemeClr val="tx1">
                  <a:alpha val="23000"/>
                </a:schemeClr>
              </a:gs>
              <a:gs pos="100000">
                <a:srgbClr val="E8E8E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zh-CN" altLang="en-US" noProof="1">
              <a:solidFill>
                <a:prstClr val="white"/>
              </a:solidFill>
            </a:endParaRPr>
          </a:p>
        </p:txBody>
      </p:sp>
      <p:grpSp>
        <p:nvGrpSpPr>
          <p:cNvPr id="25" name="组合 110"/>
          <p:cNvGrpSpPr/>
          <p:nvPr/>
        </p:nvGrpSpPr>
        <p:grpSpPr>
          <a:xfrm>
            <a:off x="5386652" y="1743075"/>
            <a:ext cx="2202776" cy="4588933"/>
            <a:chOff x="5206229" y="1101404"/>
            <a:chExt cx="1646805" cy="4588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6" name="组合 111"/>
            <p:cNvGrpSpPr/>
            <p:nvPr/>
          </p:nvGrpSpPr>
          <p:grpSpPr>
            <a:xfrm>
              <a:off x="5624034" y="110140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8" name="圆角矩形 127"/>
              <p:cNvSpPr/>
              <p:nvPr>
                <p:custDataLst>
                  <p:tags r:id="rId8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圆角矩形 128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3" name="梯形 112"/>
            <p:cNvSpPr/>
            <p:nvPr>
              <p:custDataLst>
                <p:tags r:id="rId10"/>
              </p:custDataLst>
            </p:nvPr>
          </p:nvSpPr>
          <p:spPr>
            <a:xfrm rot="16200000">
              <a:off x="3776493" y="2613514"/>
              <a:ext cx="4506278" cy="1646805"/>
            </a:xfrm>
            <a:prstGeom prst="trapezoid">
              <a:avLst>
                <a:gd name="adj" fmla="val 9948"/>
              </a:avLst>
            </a:prstGeom>
            <a:solidFill>
              <a:srgbClr val="86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113"/>
            <p:cNvGrpSpPr/>
            <p:nvPr/>
          </p:nvGrpSpPr>
          <p:grpSpPr>
            <a:xfrm>
              <a:off x="5767215" y="113674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26" name="任意多边形 125"/>
              <p:cNvSpPr/>
              <p:nvPr>
                <p:custDataLst>
                  <p:tags r:id="rId11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 126"/>
              <p:cNvSpPr/>
              <p:nvPr>
                <p:custDataLst>
                  <p:tags r:id="rId12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14"/>
            <p:cNvGrpSpPr/>
            <p:nvPr/>
          </p:nvGrpSpPr>
          <p:grpSpPr>
            <a:xfrm>
              <a:off x="5557148" y="1390171"/>
              <a:ext cx="1000117" cy="2076899"/>
              <a:chOff x="4137594" y="-68669"/>
              <a:chExt cx="1000117" cy="2076899"/>
            </a:xfrm>
            <a:scene3d>
              <a:camera prst="perspectiveFront">
                <a:rot lat="0" lon="1799981" rev="0"/>
              </a:camera>
              <a:lightRig rig="threePt" dir="t"/>
            </a:scene3d>
          </p:grpSpPr>
          <p:sp>
            <p:nvSpPr>
              <p:cNvPr id="124" name="文本框 20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137594" y="-68669"/>
                <a:ext cx="1000117" cy="3693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0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4188959" y="1731248"/>
                <a:ext cx="895896" cy="27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1" name="组合 129"/>
          <p:cNvGrpSpPr/>
          <p:nvPr/>
        </p:nvGrpSpPr>
        <p:grpSpPr>
          <a:xfrm>
            <a:off x="7589676" y="1775933"/>
            <a:ext cx="2286000" cy="4556337"/>
            <a:chOff x="6732800" y="1129344"/>
            <a:chExt cx="2286396" cy="45557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2" name="组合 130"/>
            <p:cNvGrpSpPr/>
            <p:nvPr/>
          </p:nvGrpSpPr>
          <p:grpSpPr>
            <a:xfrm>
              <a:off x="7264831" y="1129344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145" name="圆角矩形 144"/>
              <p:cNvSpPr/>
              <p:nvPr>
                <p:custDataLst>
                  <p:tags r:id="rId15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圆角矩形 145"/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梯形 131"/>
            <p:cNvSpPr/>
            <p:nvPr>
              <p:custDataLst>
                <p:tags r:id="rId17"/>
              </p:custDataLst>
            </p:nvPr>
          </p:nvSpPr>
          <p:spPr>
            <a:xfrm rot="5400000" flipH="1">
              <a:off x="5622899" y="2288769"/>
              <a:ext cx="4506198" cy="2286396"/>
            </a:xfrm>
            <a:prstGeom prst="trapezoid">
              <a:avLst>
                <a:gd name="adj" fmla="val 11105"/>
              </a:avLst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132"/>
            <p:cNvGrpSpPr/>
            <p:nvPr/>
          </p:nvGrpSpPr>
          <p:grpSpPr>
            <a:xfrm>
              <a:off x="7411034" y="1166629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143" name="任意多边形 142"/>
              <p:cNvSpPr/>
              <p:nvPr>
                <p:custDataLst>
                  <p:tags r:id="rId18"/>
                </p:custDataLst>
              </p:nvPr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任意多边形 143"/>
              <p:cNvSpPr/>
              <p:nvPr>
                <p:custDataLst>
                  <p:tags r:id="rId19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133"/>
            <p:cNvGrpSpPr/>
            <p:nvPr/>
          </p:nvGrpSpPr>
          <p:grpSpPr>
            <a:xfrm>
              <a:off x="7196764" y="1383487"/>
              <a:ext cx="1000117" cy="2083561"/>
              <a:chOff x="4156909" y="-75353"/>
              <a:chExt cx="1000117" cy="2083561"/>
            </a:xfrm>
            <a:scene3d>
              <a:camera prst="perspectiveFront">
                <a:rot lat="0" lon="19799991" rev="0"/>
              </a:camera>
              <a:lightRig rig="threePt" dir="t"/>
            </a:scene3d>
          </p:grpSpPr>
          <p:sp>
            <p:nvSpPr>
              <p:cNvPr id="141" name="文本框 20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4156909" y="-75353"/>
                <a:ext cx="1000117" cy="3692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文本框 20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4188959" y="1731246"/>
                <a:ext cx="895896" cy="2769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" name="组合 146"/>
          <p:cNvGrpSpPr/>
          <p:nvPr/>
        </p:nvGrpSpPr>
        <p:grpSpPr>
          <a:xfrm>
            <a:off x="9810063" y="1495848"/>
            <a:ext cx="2304627" cy="5212080"/>
            <a:chOff x="8500219" y="784648"/>
            <a:chExt cx="2195600" cy="50671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38" name="组合 147"/>
            <p:cNvGrpSpPr/>
            <p:nvPr/>
          </p:nvGrpSpPr>
          <p:grpSpPr>
            <a:xfrm>
              <a:off x="8910113" y="1110294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5" name="圆角矩形 164"/>
              <p:cNvSpPr/>
              <p:nvPr>
                <p:custDataLst>
                  <p:tags r:id="rId22"/>
                </p:custDataLst>
              </p:nvPr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圆角矩形 16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9" name="椭圆 148"/>
            <p:cNvSpPr/>
            <p:nvPr>
              <p:custDataLst>
                <p:tags r:id="rId24"/>
              </p:custDataLst>
            </p:nvPr>
          </p:nvSpPr>
          <p:spPr>
            <a:xfrm rot="5400000">
              <a:off x="7505773" y="2830722"/>
              <a:ext cx="5067134" cy="974986"/>
            </a:xfrm>
            <a:prstGeom prst="ellipse">
              <a:avLst/>
            </a:prstGeom>
            <a:gradFill flip="none" rotWithShape="1">
              <a:gsLst>
                <a:gs pos="47000">
                  <a:srgbClr val="747474">
                    <a:alpha val="15000"/>
                  </a:srgbClr>
                </a:gs>
                <a:gs pos="0">
                  <a:schemeClr val="tx1">
                    <a:alpha val="23000"/>
                  </a:schemeClr>
                </a:gs>
                <a:gs pos="100000">
                  <a:srgbClr val="E8E8E8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梯形 149"/>
            <p:cNvSpPr/>
            <p:nvPr>
              <p:custDataLst>
                <p:tags r:id="rId25"/>
              </p:custDataLst>
            </p:nvPr>
          </p:nvSpPr>
          <p:spPr>
            <a:xfrm rot="16200000">
              <a:off x="7410163" y="2200660"/>
              <a:ext cx="4375712" cy="2195600"/>
            </a:xfrm>
            <a:prstGeom prst="trapezoid">
              <a:avLst>
                <a:gd name="adj" fmla="val 11105"/>
              </a:avLst>
            </a:prstGeom>
            <a:solidFill>
              <a:srgbClr val="769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150"/>
            <p:cNvGrpSpPr/>
            <p:nvPr/>
          </p:nvGrpSpPr>
          <p:grpSpPr>
            <a:xfrm>
              <a:off x="9053294" y="1145639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63" name="任意多边形 162"/>
              <p:cNvSpPr/>
              <p:nvPr>
                <p:custDataLst>
                  <p:tags r:id="rId26"/>
                </p:custDataLst>
              </p:nvPr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任意多边形 163"/>
              <p:cNvSpPr/>
              <p:nvPr>
                <p:custDataLst>
                  <p:tags r:id="rId27"/>
                </p:custDataLst>
              </p:nvPr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C79F61"/>
              </a:solidFill>
              <a:ln w="25400">
                <a:noFill/>
              </a:ln>
              <a:effectLst/>
            </p:spPr>
            <p:txBody>
              <a:bodyPr lIns="121899" tIns="60949" rIns="121899" bIns="60949"/>
              <a:lstStyle/>
              <a:p>
                <a:pPr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151"/>
            <p:cNvGrpSpPr/>
            <p:nvPr/>
          </p:nvGrpSpPr>
          <p:grpSpPr>
            <a:xfrm>
              <a:off x="8841962" y="1405447"/>
              <a:ext cx="1000117" cy="2053937"/>
              <a:chOff x="4118196" y="-53393"/>
              <a:chExt cx="1000117" cy="2053937"/>
            </a:xfrm>
            <a:scene3d>
              <a:camera prst="perspectiveFront">
                <a:rot lat="0" lon="1800000" rev="0"/>
              </a:camera>
              <a:lightRig rig="threePt" dir="t"/>
            </a:scene3d>
          </p:grpSpPr>
          <p:sp>
            <p:nvSpPr>
              <p:cNvPr id="161" name="文本框 20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4118196" y="-53393"/>
                <a:ext cx="1000117" cy="3590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文本框 20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4188959" y="1731248"/>
                <a:ext cx="895896" cy="26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zh-CN" altLang="en-US" sz="1200" noProof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416" name="文本框 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445760" y="2840062"/>
            <a:ext cx="1975485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盘山位于天津市蓟州区西北，为国家</a:t>
            </a:r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5A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级景区。该景区始记于汉，兴于唐，极盛于清，是自然山水与名胜古迹并著，佛家文化与皇家文化共融的旅游休闲胜地。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文本框 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524750" y="2850515"/>
            <a:ext cx="226123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历史上众多帝王将相，文人墨客竞游于此，清乾隆皇帝，先后巡幸盘山</a:t>
            </a:r>
            <a:r>
              <a:rPr 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次，留下了歌咏盘山的诗作</a:t>
            </a:r>
            <a:r>
              <a:rPr 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1702</a:t>
            </a:r>
            <a:r>
              <a:rPr lang="zh-CN" altLang="en-US" sz="20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首，并发出了“早知有盘山，何必下江南”的感叹。</a:t>
            </a:r>
            <a:endParaRPr lang="zh-CN" altLang="en-US" sz="2000" dirty="0">
              <a:solidFill>
                <a:srgbClr val="8697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8" name="文本框 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888220" y="2657475"/>
            <a:ext cx="220218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 </a:t>
            </a:r>
            <a:endParaRPr lang="zh-CN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盘山的“三盘”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以松取胜的上盘，以石取胜的中盘和以水取胜的下盘，在黄昏暮霭、烟雾朦胧之时皆被云气笼罩，身处山中可见“似晴非晴、不雨是雨”之象。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60645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074" name="Picture 2" descr="D:\2023年------------------------编书\杨洋---图片合集\专题一图片合集\专题一情景二图片\盘山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38878" y="2714620"/>
            <a:ext cx="4929222" cy="31464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416" grpId="0"/>
      <p:bldP spid="17417" grpId="0"/>
      <p:bldP spid="174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lang="zh-CN" altLang="en-US" sz="426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肆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755" y="1217295"/>
            <a:ext cx="11900535" cy="5344085"/>
            <a:chOff x="313" y="788"/>
            <a:chExt cx="18741" cy="9545"/>
          </a:xfrm>
        </p:grpSpPr>
        <p:sp>
          <p:nvSpPr>
            <p:cNvPr id="7" name="圆角淘宝店chenying0907出品 18"/>
            <p:cNvSpPr/>
            <p:nvPr>
              <p:custDataLst>
                <p:tags r:id="rId1"/>
              </p:custDataLst>
            </p:nvPr>
          </p:nvSpPr>
          <p:spPr>
            <a:xfrm flipH="1">
              <a:off x="313" y="788"/>
              <a:ext cx="18741" cy="954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>
                <a:defRPr/>
              </a:pPr>
              <a:endParaRPr lang="zh-CN" altLang="en-US" sz="1865" noProof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4" name="淘宝店chenying0907出品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2003" y="1523"/>
              <a:ext cx="15929" cy="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6" tIns="45708" rIns="91416" bIns="45708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4300"/>
                </a:lnSpc>
              </a:pPr>
              <a:r>
                <a:rPr lang="zh-CN" altLang="en-US" sz="2800" dirty="0" smtClean="0">
                  <a:solidFill>
                    <a:srgbClr val="996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天津是一座伴随着北京而兴起的城市。随着明朝时期，北京成为我国的首都之后，天津的地位得到凸显。天津卫的历史至今已经有七百多年了，在中国五千年文明史当中，七百多年不过是短暂的一个片段。而在这个城市的旋律中，律动着的勃勃生机，却有蕴含着浓厚的历史文化内涵。</a:t>
              </a:r>
              <a:endParaRPr lang="zh-CN" altLang="en-US" sz="2800" dirty="0" smtClean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4300"/>
                </a:lnSpc>
              </a:pPr>
              <a:r>
                <a:rPr lang="zh-CN" altLang="en-US" sz="2800" dirty="0" smtClean="0">
                  <a:solidFill>
                    <a:srgbClr val="996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这座中国北方最大的港口城市，从古至今就是水陆码头交通枢纽。无论过去与现天，它的繁荣都给每一个到过这里的人们，留下难以磨灭的印象，值得没每个到过天津的人细细品味。</a:t>
              </a:r>
              <a:endParaRPr lang="zh-CN" altLang="en-US" sz="2800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5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析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践</a:t>
              </a:r>
              <a:endParaRPr lang="zh-CN" altLang="en-US" sz="426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伍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2784212" y="1574801"/>
            <a:ext cx="8894233" cy="4620684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0250" name="文本框 1434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08120" y="2637155"/>
            <a:ext cx="62579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兰通过系统学习，已经储备了相关知识，掌握了天津市的代表性文旅资源，即将接待一个大同市来黄崖关长城旅游的夕阳红团队，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请帮</a:t>
            </a:r>
            <a:r>
              <a:rPr lang="zh-CN" altLang="en-US" sz="280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CN" altLang="en-US" sz="28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准备一篇黄崖关长城的导游词并进行模拟讲解。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9965" y="1390015"/>
            <a:ext cx="2800350" cy="2416810"/>
            <a:chOff x="1559" y="2189"/>
            <a:chExt cx="4410" cy="3806"/>
          </a:xfrm>
        </p:grpSpPr>
        <p:sp>
          <p:nvSpPr>
            <p:cNvPr id="5" name="Freeform 5"/>
            <p:cNvSpPr/>
            <p:nvPr/>
          </p:nvSpPr>
          <p:spPr bwMode="auto">
            <a:xfrm>
              <a:off x="1559" y="2189"/>
              <a:ext cx="4411" cy="3807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8" name="文本框 14340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457" y="3813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实训要求</a:t>
              </a:r>
              <a:endPara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89965" y="3921760"/>
            <a:ext cx="2800350" cy="2374900"/>
            <a:chOff x="1559" y="6176"/>
            <a:chExt cx="4410" cy="3740"/>
          </a:xfrm>
        </p:grpSpPr>
        <p:sp>
          <p:nvSpPr>
            <p:cNvPr id="6" name="Freeform 6"/>
            <p:cNvSpPr/>
            <p:nvPr>
              <p:custDataLst>
                <p:tags r:id="rId3"/>
              </p:custDataLst>
            </p:nvPr>
          </p:nvSpPr>
          <p:spPr bwMode="auto">
            <a:xfrm>
              <a:off x="1559" y="6176"/>
              <a:ext cx="4411" cy="3741"/>
            </a:xfrm>
            <a:custGeom>
              <a:avLst/>
              <a:gdLst>
                <a:gd name="T0" fmla="*/ 326 w 455"/>
                <a:gd name="T1" fmla="*/ 0 h 456"/>
                <a:gd name="T2" fmla="*/ 335 w 455"/>
                <a:gd name="T3" fmla="*/ 0 h 456"/>
                <a:gd name="T4" fmla="*/ 455 w 455"/>
                <a:gd name="T5" fmla="*/ 110 h 456"/>
                <a:gd name="T6" fmla="*/ 455 w 455"/>
                <a:gd name="T7" fmla="*/ 112 h 456"/>
                <a:gd name="T8" fmla="*/ 455 w 455"/>
                <a:gd name="T9" fmla="*/ 456 h 456"/>
                <a:gd name="T10" fmla="*/ 333 w 455"/>
                <a:gd name="T11" fmla="*/ 456 h 456"/>
                <a:gd name="T12" fmla="*/ 0 w 455"/>
                <a:gd name="T13" fmla="*/ 123 h 456"/>
                <a:gd name="T14" fmla="*/ 0 w 455"/>
                <a:gd name="T15" fmla="*/ 1 h 456"/>
                <a:gd name="T16" fmla="*/ 77 w 455"/>
                <a:gd name="T17" fmla="*/ 1 h 456"/>
                <a:gd name="T18" fmla="*/ 326 w 455"/>
                <a:gd name="T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6">
                  <a:moveTo>
                    <a:pt x="326" y="0"/>
                  </a:moveTo>
                  <a:cubicBezTo>
                    <a:pt x="329" y="0"/>
                    <a:pt x="332" y="0"/>
                    <a:pt x="335" y="0"/>
                  </a:cubicBezTo>
                  <a:cubicBezTo>
                    <a:pt x="410" y="5"/>
                    <a:pt x="455" y="67"/>
                    <a:pt x="455" y="110"/>
                  </a:cubicBezTo>
                  <a:cubicBezTo>
                    <a:pt x="455" y="110"/>
                    <a:pt x="455" y="111"/>
                    <a:pt x="455" y="112"/>
                  </a:cubicBezTo>
                  <a:cubicBezTo>
                    <a:pt x="455" y="200"/>
                    <a:pt x="455" y="456"/>
                    <a:pt x="455" y="456"/>
                  </a:cubicBezTo>
                  <a:cubicBezTo>
                    <a:pt x="333" y="456"/>
                    <a:pt x="333" y="456"/>
                    <a:pt x="333" y="456"/>
                  </a:cubicBezTo>
                  <a:cubicBezTo>
                    <a:pt x="149" y="456"/>
                    <a:pt x="0" y="307"/>
                    <a:pt x="0" y="1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2" y="1"/>
                    <a:pt x="77" y="1"/>
                  </a:cubicBezTo>
                  <a:cubicBezTo>
                    <a:pt x="152" y="0"/>
                    <a:pt x="263" y="0"/>
                    <a:pt x="32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996633"/>
                </a:gs>
                <a:gs pos="0">
                  <a:srgbClr val="C79F6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/>
            </a:p>
          </p:txBody>
        </p:sp>
        <p:sp>
          <p:nvSpPr>
            <p:cNvPr id="9" name="文本框 1434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57" y="7546"/>
              <a:ext cx="29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实训步骤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3" name="图片 2" descr="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8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40623" b="66989"/>
          <a:stretch>
            <a:fillRect/>
          </a:stretch>
        </p:blipFill>
        <p:spPr bwMode="auto">
          <a:xfrm>
            <a:off x="386028" y="129118"/>
            <a:ext cx="3898900" cy="31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 b="38876"/>
          <a:stretch>
            <a:fillRect/>
          </a:stretch>
        </p:blipFill>
        <p:spPr bwMode="auto">
          <a:xfrm>
            <a:off x="386028" y="2821518"/>
            <a:ext cx="11421533" cy="364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 bwMode="auto">
          <a:xfrm>
            <a:off x="2672028" y="2311400"/>
            <a:ext cx="6413500" cy="1703917"/>
            <a:chOff x="3664" y="2731"/>
            <a:chExt cx="7576" cy="2012"/>
          </a:xfrm>
        </p:grpSpPr>
        <p:sp>
          <p:nvSpPr>
            <p:cNvPr id="10" name=" 219"/>
            <p:cNvSpPr/>
            <p:nvPr/>
          </p:nvSpPr>
          <p:spPr>
            <a:xfrm>
              <a:off x="3664" y="2731"/>
              <a:ext cx="7576" cy="201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15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indent="-214630" eaLnBrk="0" hangingPunct="0">
                <a:spcBef>
                  <a:spcPct val="15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indent="-171450" eaLnBrk="0" hangingPunct="0">
                <a:spcBef>
                  <a:spcPct val="15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indent="-171450" eaLnBrk="0" hangingPunct="0">
                <a:spcBef>
                  <a:spcPct val="15000"/>
                </a:spcBef>
                <a:buChar char="–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indent="-171450" eaLnBrk="0" hangingPunct="0">
                <a:spcBef>
                  <a:spcPct val="15000"/>
                </a:spcBef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indent="-171450" eaLnBrk="0" fontAlgn="base" hangingPunct="0">
                <a:spcBef>
                  <a:spcPct val="15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  <p:grpSp>
          <p:nvGrpSpPr>
            <p:cNvPr id="27655" name="组合 10"/>
            <p:cNvGrpSpPr/>
            <p:nvPr/>
          </p:nvGrpSpPr>
          <p:grpSpPr bwMode="auto">
            <a:xfrm>
              <a:off x="3937" y="2831"/>
              <a:ext cx="7124" cy="1812"/>
              <a:chOff x="3937" y="2831"/>
              <a:chExt cx="7124" cy="1812"/>
            </a:xfrm>
          </p:grpSpPr>
          <p:sp>
            <p:nvSpPr>
              <p:cNvPr id="219" name=" 219"/>
              <p:cNvSpPr/>
              <p:nvPr/>
            </p:nvSpPr>
            <p:spPr>
              <a:xfrm>
                <a:off x="3937" y="2831"/>
                <a:ext cx="7028" cy="1812"/>
              </a:xfrm>
              <a:prstGeom prst="roundRect">
                <a:avLst>
                  <a:gd name="adj" fmla="val 50000"/>
                </a:avLst>
              </a:prstGeom>
              <a:solidFill>
                <a:srgbClr val="8697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spcBef>
                    <a:spcPct val="15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indent="-214630" eaLnBrk="0" hangingPunct="0">
                  <a:spcBef>
                    <a:spcPct val="15000"/>
                  </a:spcBef>
                  <a:buChar char="–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indent="-171450" eaLnBrk="0" hangingPunct="0">
                  <a:spcBef>
                    <a:spcPct val="15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indent="-171450" eaLnBrk="0" hangingPunct="0">
                  <a:spcBef>
                    <a:spcPct val="15000"/>
                  </a:spcBef>
                  <a:buChar char="–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indent="-171450" eaLnBrk="0" hangingPunct="0">
                  <a:spcBef>
                    <a:spcPct val="15000"/>
                  </a:spcBef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indent="-171450" eaLnBrk="0" fontAlgn="base" hangingPunct="0">
                  <a:spcBef>
                    <a:spcPct val="15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7" name="文本框 7"/>
              <p:cNvSpPr txBox="1">
                <a:spLocks noChangeArrowheads="1"/>
              </p:cNvSpPr>
              <p:nvPr/>
            </p:nvSpPr>
            <p:spPr bwMode="auto">
              <a:xfrm>
                <a:off x="4067" y="3085"/>
                <a:ext cx="6994" cy="1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5335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谢谢观赏！</a:t>
                </a:r>
                <a:endParaRPr lang="zh-CN" altLang="en-US" sz="5335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 descr="5408f105d31def90e98830dffc7fc8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5" b="38336"/>
          <a:stretch>
            <a:fillRect/>
          </a:stretch>
        </p:blipFill>
        <p:spPr bwMode="auto">
          <a:xfrm>
            <a:off x="2625461" y="3321051"/>
            <a:ext cx="6307667" cy="11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994" y="262467"/>
            <a:ext cx="36322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zh-CN" altLang="zh-CN" sz="373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  <a:endParaRPr lang="zh-CN" altLang="zh-CN" sz="3735" b="1">
              <a:solidFill>
                <a:srgbClr val="C79F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48690" y="2000240"/>
            <a:ext cx="8934450" cy="4527550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869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兰是海清旅行社的一名新导游员，要带一组夕阳红团去天津游玩，她除了准备天津市景点导游词之外，还需要掌握天津市的概况信息，于是小兰开始搜集整理天津市概况的的基本知识，你可以帮助小兰做好讲解服务的准备工作吗？</a:t>
            </a:r>
            <a:endParaRPr lang="zh-CN" altLang="zh-CN" sz="2665" dirty="0">
              <a:solidFill>
                <a:srgbClr val="8697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2"/>
          <p:cNvSpPr>
            <a:spLocks noChangeArrowheads="1"/>
          </p:cNvSpPr>
          <p:nvPr/>
        </p:nvSpPr>
        <p:spPr bwMode="auto">
          <a:xfrm>
            <a:off x="1658146" y="1699685"/>
            <a:ext cx="704849" cy="706967"/>
          </a:xfrm>
          <a:custGeom>
            <a:avLst/>
            <a:gdLst>
              <a:gd name="T0" fmla="*/ 0 w 1446"/>
              <a:gd name="T1" fmla="*/ 0 h 1446"/>
              <a:gd name="T2" fmla="*/ 528637 w 1446"/>
              <a:gd name="T3" fmla="*/ 0 h 1446"/>
              <a:gd name="T4" fmla="*/ 528637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2"/>
          <p:cNvSpPr>
            <a:spLocks noChangeArrowheads="1"/>
          </p:cNvSpPr>
          <p:nvPr/>
        </p:nvSpPr>
        <p:spPr bwMode="auto">
          <a:xfrm flipH="1" flipV="1">
            <a:off x="10273189" y="4149303"/>
            <a:ext cx="704851" cy="706967"/>
          </a:xfrm>
          <a:custGeom>
            <a:avLst/>
            <a:gdLst>
              <a:gd name="T0" fmla="*/ 0 w 1446"/>
              <a:gd name="T1" fmla="*/ 0 h 1446"/>
              <a:gd name="T2" fmla="*/ 528638 w 1446"/>
              <a:gd name="T3" fmla="*/ 0 h 1446"/>
              <a:gd name="T4" fmla="*/ 528638 w 1446"/>
              <a:gd name="T5" fmla="*/ 167941 h 1446"/>
              <a:gd name="T6" fmla="*/ 160127 w 1446"/>
              <a:gd name="T7" fmla="*/ 167941 h 1446"/>
              <a:gd name="T8" fmla="*/ 160127 w 1446"/>
              <a:gd name="T9" fmla="*/ 530225 h 1446"/>
              <a:gd name="T10" fmla="*/ 0 w 1446"/>
              <a:gd name="T11" fmla="*/ 530225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8" dur="500" spd="-999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7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12" dur="500" spd="-99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36" grpId="0" animBg="1"/>
      <p:bldP spid="36" grpId="1" animBg="1"/>
      <p:bldP spid="37" grpId="0" bldLvl="0" animBg="1"/>
      <p:bldP spid="3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5" b="41437"/>
          <a:stretch>
            <a:fillRect/>
          </a:stretch>
        </p:blipFill>
        <p:spPr bwMode="auto">
          <a:xfrm>
            <a:off x="394495" y="2724151"/>
            <a:ext cx="11453284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0" b="35240"/>
          <a:stretch>
            <a:fillRect/>
          </a:stretch>
        </p:blipFill>
        <p:spPr bwMode="auto">
          <a:xfrm>
            <a:off x="1463412" y="1140884"/>
            <a:ext cx="8911167" cy="41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 bwMode="auto">
          <a:xfrm>
            <a:off x="3842545" y="2423584"/>
            <a:ext cx="5141383" cy="776816"/>
            <a:chOff x="4537" y="2862"/>
            <a:chExt cx="6073" cy="918"/>
          </a:xfrm>
        </p:grpSpPr>
        <p:sp>
          <p:nvSpPr>
            <p:cNvPr id="4101" name="文本框 4"/>
            <p:cNvSpPr txBox="1">
              <a:spLocks noChangeArrowheads="1"/>
            </p:cNvSpPr>
            <p:nvPr/>
          </p:nvSpPr>
          <p:spPr bwMode="auto">
            <a:xfrm>
              <a:off x="5456" y="2862"/>
              <a:ext cx="5154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习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</a:t>
              </a:r>
              <a:r>
                <a:rPr lang="en-US" altLang="zh-CN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4265" b="1">
                  <a:solidFill>
                    <a:srgbClr val="C79F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</a:t>
              </a:r>
              <a:endParaRPr lang="zh-CN" altLang="en-US" sz="4265" b="1">
                <a:solidFill>
                  <a:srgbClr val="C79F6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537" y="2930"/>
              <a:ext cx="918" cy="850"/>
            </a:xfrm>
            <a:prstGeom prst="ellipse">
              <a:avLst/>
            </a:prstGeom>
            <a:solidFill>
              <a:srgbClr val="C79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noProof="1"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  <a:endParaRPr lang="zh-CN" altLang="en-US" sz="3200" noProof="1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2846" y="-309034"/>
            <a:ext cx="184730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4" name="Text Box 4"/>
          <p:cNvSpPr txBox="1">
            <a:spLocks noChangeArrowheads="1"/>
          </p:cNvSpPr>
          <p:nvPr/>
        </p:nvSpPr>
        <p:spPr bwMode="auto">
          <a:xfrm>
            <a:off x="832645" y="6248400"/>
            <a:ext cx="1185756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265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zh-CN" sz="1865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86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 220"/>
          <p:cNvSpPr/>
          <p:nvPr/>
        </p:nvSpPr>
        <p:spPr>
          <a:xfrm>
            <a:off x="6238240" y="184658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  <a:endParaRPr lang="zh-CN" altLang="en-US" sz="2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 220"/>
          <p:cNvSpPr/>
          <p:nvPr/>
        </p:nvSpPr>
        <p:spPr>
          <a:xfrm>
            <a:off x="6238875" y="263969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  <a:endParaRPr lang="zh-CN" altLang="en-US" sz="2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440555" y="1120775"/>
            <a:ext cx="720090" cy="3975735"/>
          </a:xfrm>
          <a:prstGeom prst="leftBrace">
            <a:avLst/>
          </a:prstGeom>
          <a:ln w="31750" cap="rnd">
            <a:solidFill>
              <a:schemeClr val="accent2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63525" y="2493645"/>
            <a:ext cx="4083685" cy="948055"/>
            <a:chOff x="302" y="4039"/>
            <a:chExt cx="6431" cy="1493"/>
          </a:xfrm>
        </p:grpSpPr>
        <p:sp>
          <p:nvSpPr>
            <p:cNvPr id="11270" name="Freeform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2" y="4039"/>
              <a:ext cx="4427" cy="1478"/>
            </a:xfrm>
            <a:custGeom>
              <a:avLst/>
              <a:gdLst>
                <a:gd name="T0" fmla="*/ 466629 w 2370"/>
                <a:gd name="T1" fmla="*/ 0 h 964"/>
                <a:gd name="T2" fmla="*/ 0 w 2370"/>
                <a:gd name="T3" fmla="*/ 0 h 964"/>
                <a:gd name="T4" fmla="*/ 1842164 w 2370"/>
                <a:gd name="T5" fmla="*/ 1149775 h 964"/>
                <a:gd name="T6" fmla="*/ 2308793 w 2370"/>
                <a:gd name="T7" fmla="*/ 1149775 h 964"/>
                <a:gd name="T8" fmla="*/ 466629 w 2370"/>
                <a:gd name="T9" fmla="*/ 0 h 9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70" h="964">
                  <a:moveTo>
                    <a:pt x="479" y="0"/>
                  </a:moveTo>
                  <a:lnTo>
                    <a:pt x="0" y="0"/>
                  </a:lnTo>
                  <a:lnTo>
                    <a:pt x="1891" y="964"/>
                  </a:lnTo>
                  <a:lnTo>
                    <a:pt x="2370" y="96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TextBox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5" y="4380"/>
              <a:ext cx="6128" cy="1152"/>
            </a:xfrm>
            <a:prstGeom prst="rect">
              <a:avLst/>
            </a:prstGeom>
            <a:solidFill>
              <a:srgbClr val="769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25120" tIns="162560" rIns="325120" bIns="16256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、天津市基本</a:t>
              </a: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4" name="Freeform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2" y="4039"/>
              <a:ext cx="860" cy="1191"/>
            </a:xfrm>
            <a:custGeom>
              <a:avLst/>
              <a:gdLst>
                <a:gd name="T0" fmla="*/ 0 w 479"/>
                <a:gd name="T1" fmla="*/ 0 h 728"/>
                <a:gd name="T2" fmla="*/ 0 w 479"/>
                <a:gd name="T3" fmla="*/ 652249 h 728"/>
                <a:gd name="T4" fmla="*/ 221963 w 479"/>
                <a:gd name="T5" fmla="*/ 868075 h 728"/>
                <a:gd name="T6" fmla="*/ 443001 w 479"/>
                <a:gd name="T7" fmla="*/ 652249 h 728"/>
                <a:gd name="T8" fmla="*/ 443001 w 479"/>
                <a:gd name="T9" fmla="*/ 0 h 728"/>
                <a:gd name="T10" fmla="*/ 0 w 479"/>
                <a:gd name="T11" fmla="*/ 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9" h="728">
                  <a:moveTo>
                    <a:pt x="0" y="0"/>
                  </a:moveTo>
                  <a:lnTo>
                    <a:pt x="0" y="547"/>
                  </a:lnTo>
                  <a:lnTo>
                    <a:pt x="240" y="728"/>
                  </a:lnTo>
                  <a:lnTo>
                    <a:pt x="479" y="547"/>
                  </a:lnTo>
                  <a:lnTo>
                    <a:pt x="4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25745" y="982345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326380" y="3950970"/>
            <a:ext cx="3759835" cy="73533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 220"/>
          <p:cNvSpPr/>
          <p:nvPr/>
        </p:nvSpPr>
        <p:spPr>
          <a:xfrm>
            <a:off x="6240145" y="4841240"/>
            <a:ext cx="3496945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  <a:endParaRPr lang="zh-CN" altLang="en-US" sz="2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 220"/>
          <p:cNvSpPr/>
          <p:nvPr/>
        </p:nvSpPr>
        <p:spPr>
          <a:xfrm>
            <a:off x="6240780" y="5634355"/>
            <a:ext cx="349631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  <a:endParaRPr lang="zh-CN" altLang="en-US" sz="2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16" name="矩形 15"/>
            <p:cNvSpPr/>
            <p:nvPr>
              <p:custDataLst>
                <p:tags r:id="rId6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7" name="Freeform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697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、地理位置</a:t>
            </a: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天津地处太平洋西岸，华北平原东北部，海河流域下游，东临渤海，北依燕山，西靠首都北京，是海河五大支流南运河、子牙河、大清河、永定河、北运河的汇合处和入海口，素有“九河下梢”“河海要冲”“渤海明珠”之称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、气候特点</a:t>
            </a:r>
            <a:endParaRPr lang="zh-CN" altLang="en-US" sz="2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天津属暖温带半湿润大陆季风性气候，主要气候特征是：四季分明，春季多风，干旱少雨；夏季炎热，雨水集中；秋季气爽，冷暖适中；冬季寒冷，干燥少雪。年平均气温约为</a:t>
            </a:r>
            <a:r>
              <a:rPr 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℃。四季中冬季最长，秋季最短。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地理与气候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170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、人口区划</a:t>
            </a:r>
            <a:endParaRPr lang="zh-CN" altLang="en-US" sz="2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2022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年末，天津市常住人口为</a:t>
            </a:r>
            <a:r>
              <a:rPr 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1363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万人（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年天津市国民经济和社会发展统计公报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数据）。天津是中国四大直辖市之一，现辖</a:t>
            </a:r>
            <a:r>
              <a:rPr 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个区，包括滨海新区、和平区、河东区、河西区、南开区、河北区、红桥区、东丽区、西青区、津南区、北辰区、武清区、宝坻区、静海区、宁河区、蓟州区。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1127125" y="1195705"/>
            <a:ext cx="4644390" cy="684530"/>
          </a:xfrm>
          <a:prstGeom prst="homePlate">
            <a:avLst/>
          </a:prstGeom>
          <a:solidFill>
            <a:srgbClr val="869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15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indent="-214630" eaLnBrk="0" hangingPunct="0">
              <a:spcBef>
                <a:spcPct val="15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indent="-171450" eaLnBrk="0" hangingPunct="0">
              <a:spcBef>
                <a:spcPct val="15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indent="-171450" eaLnBrk="0" hangingPunct="0">
              <a:spcBef>
                <a:spcPct val="15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indent="-171450" eaLnBrk="0" hangingPunct="0">
              <a:spcBef>
                <a:spcPct val="15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-171450" eaLnBrk="0" fontAlgn="base" hangingPunct="0">
              <a:spcBef>
                <a:spcPct val="15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、交通情况</a:t>
            </a:r>
            <a:endParaRPr lang="zh-CN" altLang="en-US" sz="2800" b="1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 170"/>
          <p:cNvSpPr/>
          <p:nvPr/>
        </p:nvSpPr>
        <p:spPr>
          <a:xfrm>
            <a:off x="1056005" y="2061210"/>
            <a:ext cx="10052050" cy="3883025"/>
          </a:xfrm>
          <a:prstGeom prst="round2DiagRect">
            <a:avLst/>
          </a:prstGeom>
          <a:solidFill>
            <a:srgbClr val="76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天津的地理位置得天独厚，是连接华北、东北地区的交通枢纽。已形成以港口为中心的海、陆、空一体化的交通网络。天津港是世界十大港口之一。天津滨海国际机场是国家一类航空口岸。天津是北京通往东北和上海方向的重要铁路枢纽。天津公路网是以国道和部分市级干线为骨架，以放射状公路为主的网络系统。</a:t>
            </a:r>
            <a:endParaRPr lang="zh-CN" altLang="en-US" sz="2800" noProof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92445" y="60325"/>
            <a:ext cx="7039610" cy="816610"/>
            <a:chOff x="8807" y="95"/>
            <a:chExt cx="11086" cy="1286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/>
            <a:stretch>
              <a:fillRect/>
            </a:stretch>
          </p:blipFill>
          <p:spPr>
            <a:xfrm>
              <a:off x="8807" y="95"/>
              <a:ext cx="1694" cy="1287"/>
            </a:xfrm>
            <a:prstGeom prst="rect">
              <a:avLst/>
            </a:prstGeom>
          </p:spPr>
        </p:pic>
        <p:sp>
          <p:nvSpPr>
            <p:cNvPr id="53" name="矩形 52"/>
            <p:cNvSpPr/>
            <p:nvPr>
              <p:custDataLst>
                <p:tags r:id="rId3"/>
              </p:custDataLst>
            </p:nvPr>
          </p:nvSpPr>
          <p:spPr>
            <a:xfrm>
              <a:off x="10391" y="297"/>
              <a:ext cx="9502" cy="89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180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/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学习情景二</a:t>
              </a:r>
              <a:r>
                <a:rPr lang="en-US" altLang="zh-CN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 </a:t>
              </a:r>
              <a:r>
                <a:rPr lang="zh-CN" altLang="en-US" b="1" spc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lt"/>
                </a:rPr>
                <a:t>渤海之滨—天津市</a:t>
              </a:r>
              <a:endParaRPr lang="zh-CN" altLang="en-US" b="1" spc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lt"/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127125" y="224790"/>
            <a:ext cx="3782060" cy="755650"/>
          </a:xfrm>
          <a:prstGeom prst="rect">
            <a:avLst/>
          </a:prstGeom>
          <a:solidFill>
            <a:srgbClr val="769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5120" tIns="162560" rIns="325120" bIns="1625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区划与交通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455295" cy="1421130"/>
          </a:xfrm>
          <a:custGeom>
            <a:avLst/>
            <a:gdLst>
              <a:gd name="T0" fmla="*/ 0 w 479"/>
              <a:gd name="T1" fmla="*/ 0 h 728"/>
              <a:gd name="T2" fmla="*/ 0 w 479"/>
              <a:gd name="T3" fmla="*/ 652249 h 728"/>
              <a:gd name="T4" fmla="*/ 221963 w 479"/>
              <a:gd name="T5" fmla="*/ 868075 h 728"/>
              <a:gd name="T6" fmla="*/ 443001 w 479"/>
              <a:gd name="T7" fmla="*/ 652249 h 728"/>
              <a:gd name="T8" fmla="*/ 443001 w 479"/>
              <a:gd name="T9" fmla="*/ 0 h 728"/>
              <a:gd name="T10" fmla="*/ 0 w 479"/>
              <a:gd name="T11" fmla="*/ 0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9" h="728">
                <a:moveTo>
                  <a:pt x="0" y="0"/>
                </a:moveTo>
                <a:lnTo>
                  <a:pt x="0" y="547"/>
                </a:lnTo>
                <a:lnTo>
                  <a:pt x="240" y="728"/>
                </a:lnTo>
                <a:lnTo>
                  <a:pt x="479" y="547"/>
                </a:lnTo>
                <a:lnTo>
                  <a:pt x="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C79F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zh-CN" altLang="en-US" sz="2000" b="1" spc="12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专题一</a:t>
            </a:r>
            <a:endParaRPr lang="zh-CN" altLang="en-US" sz="2000" b="1" spc="1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ldLvl="0" animBg="1"/>
      <p:bldP spid="170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ISPRING_PRESENTATION_TITLE" val="PowerPoint 演示文稿"/>
  <p:tag name="commondata" val="eyJoZGlkIjoiOGFkYWMzNDcwM2ZmNzVmOTc4YTA0MDI5NzAzNTVjYTMifQ==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3331</Words>
  <Application>WPS 演示</Application>
  <PresentationFormat>自定义</PresentationFormat>
  <Paragraphs>294</Paragraphs>
  <Slides>27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华文新魏</vt:lpstr>
      <vt:lpstr>字酷堂明行体(个人非商业)</vt:lpstr>
      <vt:lpstr>黑体</vt:lpstr>
      <vt:lpstr>Arial Unicode MS</vt:lpstr>
      <vt:lpstr>等线 Light</vt:lpstr>
      <vt:lpstr>Calibri Light</vt:lpstr>
      <vt:lpstr>等线</vt:lpstr>
      <vt:lpstr>Calibri</vt:lpstr>
      <vt:lpstr>默认设计模板</vt:lpstr>
      <vt:lpstr>PowerPoint 演示文稿</vt:lpstr>
      <vt:lpstr>PowerPoint 演示文稿</vt:lpstr>
      <vt:lpstr>情景导入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diana Dou</dc:creator>
  <cp:lastModifiedBy>杨小乖</cp:lastModifiedBy>
  <cp:revision>86</cp:revision>
  <dcterms:created xsi:type="dcterms:W3CDTF">2017-10-27T05:05:00Z</dcterms:created>
  <dcterms:modified xsi:type="dcterms:W3CDTF">2023-11-03T03:52:07Z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FCBA52CB88FD470895F0C7EB459D057B_13</vt:lpwstr>
  </property>
</Properties>
</file>