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6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7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8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9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notesSlides/notesSlide10.xml" ContentType="application/vnd.openxmlformats-officedocument.presentationml.notesSlide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notesSlides/notesSlide11.xml" ContentType="application/vnd.openxmlformats-officedocument.presentationml.notesSlide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314" r:id="rId3"/>
    <p:sldId id="289" r:id="rId4"/>
    <p:sldId id="315" r:id="rId5"/>
    <p:sldId id="372" r:id="rId6"/>
    <p:sldId id="374" r:id="rId7"/>
    <p:sldId id="376" r:id="rId8"/>
    <p:sldId id="378" r:id="rId9"/>
    <p:sldId id="379" r:id="rId10"/>
    <p:sldId id="380" r:id="rId11"/>
    <p:sldId id="364" r:id="rId12"/>
    <p:sldId id="381" r:id="rId13"/>
    <p:sldId id="382" r:id="rId14"/>
    <p:sldId id="365" r:id="rId15"/>
    <p:sldId id="383" r:id="rId16"/>
    <p:sldId id="385" r:id="rId17"/>
    <p:sldId id="386" r:id="rId18"/>
    <p:sldId id="384" r:id="rId19"/>
    <p:sldId id="387" r:id="rId20"/>
    <p:sldId id="388" r:id="rId21"/>
    <p:sldId id="389" r:id="rId22"/>
    <p:sldId id="390" r:id="rId23"/>
    <p:sldId id="366" r:id="rId24"/>
    <p:sldId id="391" r:id="rId25"/>
    <p:sldId id="367" r:id="rId26"/>
    <p:sldId id="392" r:id="rId27"/>
    <p:sldId id="341" r:id="rId28"/>
  </p:sldIdLst>
  <p:sldSz cx="12193588" cy="6858000"/>
  <p:notesSz cx="9144000" cy="6858000"/>
  <p:custDataLst>
    <p:tags r:id="rId3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8" userDrawn="1">
          <p15:clr>
            <a:srgbClr val="A4A3A4"/>
          </p15:clr>
        </p15:guide>
        <p15:guide id="2" pos="385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79F61"/>
    <a:srgbClr val="86975F"/>
    <a:srgbClr val="996633"/>
    <a:srgbClr val="769454"/>
    <a:srgbClr val="FF0066"/>
    <a:srgbClr val="008000"/>
    <a:srgbClr val="FF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 showGuides="1">
      <p:cViewPr varScale="1">
        <p:scale>
          <a:sx n="41" d="100"/>
          <a:sy n="41" d="100"/>
        </p:scale>
        <p:origin x="-92" y="-492"/>
      </p:cViewPr>
      <p:guideLst>
        <p:guide orient="horz" pos="2168"/>
        <p:guide pos="38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1A3D5318-0E4E-415C-AAC5-B5FDE9A4E338}" type="datetimeFigureOut">
              <a:rPr lang="zh-CN" altLang="en-US"/>
              <a:t>2023/11/3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2FD5E47D-AA82-41EA-8BA3-9788BD45B32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2298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C346D56-24CB-435E-8843-6232CBB8A3A7}" type="slidenum">
              <a:rPr lang="zh-CN" altLang="en-US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2E54501-2DD2-41AF-BDBE-7C653D099929}" type="slidenum">
              <a:rPr lang="zh-CN" altLang="en-US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2E54501-2DD2-41AF-BDBE-7C653D099929}" type="slidenum">
              <a:rPr lang="zh-CN" altLang="en-US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6BB9BB5-1C85-4190-A275-BA8E2D3443E1}" type="slidenum">
              <a:rPr lang="zh-CN" altLang="en-US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ADD2A3F-888F-461E-AE5F-E40AC97DCCA9}" type="slidenum">
              <a:rPr lang="zh-CN" altLang="en-US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9C82970-BAD7-4515-AA67-87D4239A1EF9}" type="slidenum">
              <a:rPr lang="zh-CN" altLang="en-US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2E54501-2DD2-41AF-BDBE-7C653D099929}" type="slidenum">
              <a:rPr lang="zh-CN" altLang="en-US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DBDA31F-2B6C-46C0-830C-A37BC786C408}" type="slidenum">
              <a:rPr lang="zh-CN" altLang="en-US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2E54501-2DD2-41AF-BDBE-7C653D099929}" type="slidenum">
              <a:rPr lang="zh-CN" altLang="en-US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2E54501-2DD2-41AF-BDBE-7C653D099929}" type="slidenum">
              <a:rPr lang="zh-CN" altLang="en-US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DBDA31F-2B6C-46C0-830C-A37BC786C408}" type="slidenum">
              <a:rPr lang="zh-CN" altLang="en-US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DBDA31F-2B6C-46C0-830C-A37BC786C408}" type="slidenum">
              <a:rPr lang="zh-CN" altLang="en-US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199" y="1122363"/>
            <a:ext cx="914519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199" y="3602038"/>
            <a:ext cx="914519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3A09C7-01D8-4911-B503-2B2F0F94C5E7}" type="slidenum">
              <a:rPr lang="zh-CN" altLang="zh-CN" smtClean="0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1EBE2A-5A06-4645-9BCF-6C5EACE80F36}" type="slidenum">
              <a:rPr lang="zh-CN" altLang="zh-CN" smtClean="0"/>
              <a:t>‹#›</a:t>
            </a:fld>
            <a:endParaRPr lang="zh-CN" altLang="zh-CN"/>
          </a:p>
        </p:txBody>
      </p:sp>
      <p:pic>
        <p:nvPicPr>
          <p:cNvPr id="7" name="图片 6" descr="1696930499490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74855" cy="68916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6037" y="365125"/>
            <a:ext cx="2629242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309" y="365125"/>
            <a:ext cx="7735307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89FDB-ECC4-42A5-941C-C2186E09DF79}" type="slidenum">
              <a:rPr lang="zh-CN" altLang="zh-CN" smtClean="0"/>
              <a:t>‹#›</a:t>
            </a:fld>
            <a:endParaRPr lang="zh-CN" altLang="zh-CN"/>
          </a:p>
        </p:txBody>
      </p:sp>
      <p:pic>
        <p:nvPicPr>
          <p:cNvPr id="7" name="图片 6" descr="1696930499490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74855" cy="68916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98" y="457200"/>
            <a:ext cx="39327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863" y="987426"/>
            <a:ext cx="6173004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898" y="2057400"/>
            <a:ext cx="393274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B18EA-F9B4-46A8-96C7-206F0A71BDFF}" type="slidenum">
              <a:rPr lang="zh-CN" altLang="zh-CN" smtClean="0"/>
              <a:t>‹#›</a:t>
            </a:fld>
            <a:endParaRPr lang="zh-CN" altLang="zh-CN"/>
          </a:p>
        </p:txBody>
      </p:sp>
      <p:pic>
        <p:nvPicPr>
          <p:cNvPr id="8" name="图片 7" descr="1696930499490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74855" cy="68916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98" y="457200"/>
            <a:ext cx="39327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863" y="987426"/>
            <a:ext cx="6173004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898" y="2057400"/>
            <a:ext cx="393274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B18EA-F9B4-46A8-96C7-206F0A71BDFF}" type="slidenum">
              <a:rPr lang="zh-CN" altLang="zh-CN" smtClean="0"/>
              <a:t>‹#›</a:t>
            </a:fld>
            <a:endParaRPr lang="zh-CN" altLang="zh-CN"/>
          </a:p>
        </p:txBody>
      </p:sp>
      <p:pic>
        <p:nvPicPr>
          <p:cNvPr id="8" name="图片 7" descr="1696930499490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74855" cy="68916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A875F8-3D64-49C4-88E2-EC85489D1431}" type="slidenum">
              <a:rPr lang="zh-CN" altLang="zh-CN" smtClean="0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958" y="1709739"/>
            <a:ext cx="1051697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958" y="4589464"/>
            <a:ext cx="1051697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D256EE-EEB7-4830-B634-197ADCEC95BF}" type="slidenum">
              <a:rPr lang="zh-CN" altLang="zh-CN" smtClean="0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309" y="1825625"/>
            <a:ext cx="5182275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3004" y="1825625"/>
            <a:ext cx="5182275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66BC0-3004-483C-B5A1-9A34E9FC452B}" type="slidenum">
              <a:rPr lang="zh-CN" altLang="zh-CN" smtClean="0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97" y="365126"/>
            <a:ext cx="1051697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898" y="1681163"/>
            <a:ext cx="515845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898" y="2505075"/>
            <a:ext cx="5158459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3004" y="1681163"/>
            <a:ext cx="518386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3004" y="2505075"/>
            <a:ext cx="5183863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7742D7-0D35-4830-BF86-89118D0167D4}" type="slidenum">
              <a:rPr lang="zh-CN" altLang="zh-CN" smtClean="0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1ED8E8-4415-4A7D-8428-BE27B41FC0AE}" type="slidenum">
              <a:rPr lang="zh-CN" altLang="zh-CN" smtClean="0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10B0ED-06BF-41F6-84FC-EB12163CF308}" type="slidenum">
              <a:rPr lang="zh-CN" altLang="zh-CN" smtClean="0"/>
              <a:t>‹#›</a:t>
            </a:fld>
            <a:endParaRPr lang="zh-CN" altLang="zh-CN"/>
          </a:p>
        </p:txBody>
      </p:sp>
      <p:pic>
        <p:nvPicPr>
          <p:cNvPr id="8" name="图片 7" descr="1696930499490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74855" cy="68916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98" y="457200"/>
            <a:ext cx="39327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863" y="987426"/>
            <a:ext cx="617300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898" y="2057400"/>
            <a:ext cx="393274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B773C2-95F0-4E11-A360-194D7187C625}" type="slidenum">
              <a:rPr lang="zh-CN" altLang="zh-CN" smtClean="0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98" y="457200"/>
            <a:ext cx="39327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863" y="987426"/>
            <a:ext cx="6173004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898" y="2057400"/>
            <a:ext cx="393274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B18EA-F9B4-46A8-96C7-206F0A71BDFF}" type="slidenum">
              <a:rPr lang="zh-CN" altLang="zh-CN" smtClean="0"/>
              <a:t>‹#›</a:t>
            </a:fld>
            <a:endParaRPr lang="zh-CN" altLang="zh-CN"/>
          </a:p>
        </p:txBody>
      </p:sp>
      <p:pic>
        <p:nvPicPr>
          <p:cNvPr id="8" name="图片 7" descr="1696930499490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74855" cy="689165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309" y="365126"/>
            <a:ext cx="105169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309" y="1825625"/>
            <a:ext cx="1051697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309" y="6356351"/>
            <a:ext cx="27435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9126" y="6356351"/>
            <a:ext cx="4115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1722" y="6356351"/>
            <a:ext cx="27435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51995B2-7886-4FB3-8F75-13EDE74466D5}" type="slidenum">
              <a:rPr lang="zh-CN" altLang="zh-CN" smtClean="0"/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32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10" Type="http://schemas.openxmlformats.org/officeDocument/2006/relationships/image" Target="../media/image12.jpeg"/><Relationship Id="rId4" Type="http://schemas.openxmlformats.org/officeDocument/2006/relationships/tags" Target="../tags/tag39.xml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12" Type="http://schemas.openxmlformats.org/officeDocument/2006/relationships/image" Target="../media/image12.jpe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image" Target="../media/image15.png"/><Relationship Id="rId5" Type="http://schemas.openxmlformats.org/officeDocument/2006/relationships/tags" Target="../tags/tag47.xml"/><Relationship Id="rId10" Type="http://schemas.openxmlformats.org/officeDocument/2006/relationships/image" Target="../media/image14.png"/><Relationship Id="rId4" Type="http://schemas.openxmlformats.org/officeDocument/2006/relationships/tags" Target="../tags/tag46.xml"/><Relationship Id="rId9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3" Type="http://schemas.openxmlformats.org/officeDocument/2006/relationships/tags" Target="../tags/tag53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9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10" Type="http://schemas.openxmlformats.org/officeDocument/2006/relationships/image" Target="../media/image12.jpeg"/><Relationship Id="rId4" Type="http://schemas.openxmlformats.org/officeDocument/2006/relationships/tags" Target="../tags/tag60.xml"/><Relationship Id="rId9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10" Type="http://schemas.openxmlformats.org/officeDocument/2006/relationships/image" Target="../media/image12.jpeg"/><Relationship Id="rId4" Type="http://schemas.openxmlformats.org/officeDocument/2006/relationships/tags" Target="../tags/tag68.xml"/><Relationship Id="rId9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3" Type="http://schemas.openxmlformats.org/officeDocument/2006/relationships/tags" Target="../tags/tag75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9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86.xml"/><Relationship Id="rId13" Type="http://schemas.openxmlformats.org/officeDocument/2006/relationships/tags" Target="../tags/tag91.xml"/><Relationship Id="rId18" Type="http://schemas.openxmlformats.org/officeDocument/2006/relationships/tags" Target="../tags/tag96.xml"/><Relationship Id="rId26" Type="http://schemas.openxmlformats.org/officeDocument/2006/relationships/tags" Target="../tags/tag104.xml"/><Relationship Id="rId3" Type="http://schemas.openxmlformats.org/officeDocument/2006/relationships/tags" Target="../tags/tag81.xml"/><Relationship Id="rId21" Type="http://schemas.openxmlformats.org/officeDocument/2006/relationships/tags" Target="../tags/tag99.xml"/><Relationship Id="rId34" Type="http://schemas.openxmlformats.org/officeDocument/2006/relationships/image" Target="../media/image16.jpeg"/><Relationship Id="rId7" Type="http://schemas.openxmlformats.org/officeDocument/2006/relationships/tags" Target="../tags/tag85.xml"/><Relationship Id="rId12" Type="http://schemas.openxmlformats.org/officeDocument/2006/relationships/tags" Target="../tags/tag90.xml"/><Relationship Id="rId17" Type="http://schemas.openxmlformats.org/officeDocument/2006/relationships/tags" Target="../tags/tag95.xml"/><Relationship Id="rId25" Type="http://schemas.openxmlformats.org/officeDocument/2006/relationships/tags" Target="../tags/tag103.xml"/><Relationship Id="rId33" Type="http://schemas.openxmlformats.org/officeDocument/2006/relationships/slideLayout" Target="../slideLayouts/slideLayout7.xml"/><Relationship Id="rId2" Type="http://schemas.openxmlformats.org/officeDocument/2006/relationships/tags" Target="../tags/tag80.xml"/><Relationship Id="rId16" Type="http://schemas.openxmlformats.org/officeDocument/2006/relationships/tags" Target="../tags/tag94.xml"/><Relationship Id="rId20" Type="http://schemas.openxmlformats.org/officeDocument/2006/relationships/tags" Target="../tags/tag98.xml"/><Relationship Id="rId29" Type="http://schemas.openxmlformats.org/officeDocument/2006/relationships/tags" Target="../tags/tag107.xml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11" Type="http://schemas.openxmlformats.org/officeDocument/2006/relationships/tags" Target="../tags/tag89.xml"/><Relationship Id="rId24" Type="http://schemas.openxmlformats.org/officeDocument/2006/relationships/tags" Target="../tags/tag102.xml"/><Relationship Id="rId32" Type="http://schemas.openxmlformats.org/officeDocument/2006/relationships/tags" Target="../tags/tag110.xml"/><Relationship Id="rId5" Type="http://schemas.openxmlformats.org/officeDocument/2006/relationships/tags" Target="../tags/tag83.xml"/><Relationship Id="rId15" Type="http://schemas.openxmlformats.org/officeDocument/2006/relationships/tags" Target="../tags/tag93.xml"/><Relationship Id="rId23" Type="http://schemas.openxmlformats.org/officeDocument/2006/relationships/tags" Target="../tags/tag101.xml"/><Relationship Id="rId28" Type="http://schemas.openxmlformats.org/officeDocument/2006/relationships/tags" Target="../tags/tag106.xml"/><Relationship Id="rId10" Type="http://schemas.openxmlformats.org/officeDocument/2006/relationships/tags" Target="../tags/tag88.xml"/><Relationship Id="rId19" Type="http://schemas.openxmlformats.org/officeDocument/2006/relationships/tags" Target="../tags/tag97.xml"/><Relationship Id="rId31" Type="http://schemas.openxmlformats.org/officeDocument/2006/relationships/tags" Target="../tags/tag109.xml"/><Relationship Id="rId4" Type="http://schemas.openxmlformats.org/officeDocument/2006/relationships/tags" Target="../tags/tag82.xml"/><Relationship Id="rId9" Type="http://schemas.openxmlformats.org/officeDocument/2006/relationships/tags" Target="../tags/tag87.xml"/><Relationship Id="rId14" Type="http://schemas.openxmlformats.org/officeDocument/2006/relationships/tags" Target="../tags/tag92.xml"/><Relationship Id="rId22" Type="http://schemas.openxmlformats.org/officeDocument/2006/relationships/tags" Target="../tags/tag100.xml"/><Relationship Id="rId27" Type="http://schemas.openxmlformats.org/officeDocument/2006/relationships/tags" Target="../tags/tag105.xml"/><Relationship Id="rId30" Type="http://schemas.openxmlformats.org/officeDocument/2006/relationships/tags" Target="../tags/tag108.xml"/><Relationship Id="rId35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18.xml"/><Relationship Id="rId13" Type="http://schemas.openxmlformats.org/officeDocument/2006/relationships/tags" Target="../tags/tag123.xml"/><Relationship Id="rId18" Type="http://schemas.openxmlformats.org/officeDocument/2006/relationships/tags" Target="../tags/tag128.xml"/><Relationship Id="rId26" Type="http://schemas.openxmlformats.org/officeDocument/2006/relationships/tags" Target="../tags/tag136.xml"/><Relationship Id="rId3" Type="http://schemas.openxmlformats.org/officeDocument/2006/relationships/tags" Target="../tags/tag113.xml"/><Relationship Id="rId21" Type="http://schemas.openxmlformats.org/officeDocument/2006/relationships/tags" Target="../tags/tag131.xml"/><Relationship Id="rId34" Type="http://schemas.openxmlformats.org/officeDocument/2006/relationships/image" Target="../media/image17.jpeg"/><Relationship Id="rId7" Type="http://schemas.openxmlformats.org/officeDocument/2006/relationships/tags" Target="../tags/tag117.xml"/><Relationship Id="rId12" Type="http://schemas.openxmlformats.org/officeDocument/2006/relationships/tags" Target="../tags/tag122.xml"/><Relationship Id="rId17" Type="http://schemas.openxmlformats.org/officeDocument/2006/relationships/tags" Target="../tags/tag127.xml"/><Relationship Id="rId25" Type="http://schemas.openxmlformats.org/officeDocument/2006/relationships/tags" Target="../tags/tag135.xml"/><Relationship Id="rId33" Type="http://schemas.openxmlformats.org/officeDocument/2006/relationships/slideLayout" Target="../slideLayouts/slideLayout7.xml"/><Relationship Id="rId2" Type="http://schemas.openxmlformats.org/officeDocument/2006/relationships/tags" Target="../tags/tag112.xml"/><Relationship Id="rId16" Type="http://schemas.openxmlformats.org/officeDocument/2006/relationships/tags" Target="../tags/tag126.xml"/><Relationship Id="rId20" Type="http://schemas.openxmlformats.org/officeDocument/2006/relationships/tags" Target="../tags/tag130.xml"/><Relationship Id="rId29" Type="http://schemas.openxmlformats.org/officeDocument/2006/relationships/tags" Target="../tags/tag139.xml"/><Relationship Id="rId1" Type="http://schemas.openxmlformats.org/officeDocument/2006/relationships/tags" Target="../tags/tag111.xml"/><Relationship Id="rId6" Type="http://schemas.openxmlformats.org/officeDocument/2006/relationships/tags" Target="../tags/tag116.xml"/><Relationship Id="rId11" Type="http://schemas.openxmlformats.org/officeDocument/2006/relationships/tags" Target="../tags/tag121.xml"/><Relationship Id="rId24" Type="http://schemas.openxmlformats.org/officeDocument/2006/relationships/tags" Target="../tags/tag134.xml"/><Relationship Id="rId32" Type="http://schemas.openxmlformats.org/officeDocument/2006/relationships/tags" Target="../tags/tag142.xml"/><Relationship Id="rId5" Type="http://schemas.openxmlformats.org/officeDocument/2006/relationships/tags" Target="../tags/tag115.xml"/><Relationship Id="rId15" Type="http://schemas.openxmlformats.org/officeDocument/2006/relationships/tags" Target="../tags/tag125.xml"/><Relationship Id="rId23" Type="http://schemas.openxmlformats.org/officeDocument/2006/relationships/tags" Target="../tags/tag133.xml"/><Relationship Id="rId28" Type="http://schemas.openxmlformats.org/officeDocument/2006/relationships/tags" Target="../tags/tag138.xml"/><Relationship Id="rId10" Type="http://schemas.openxmlformats.org/officeDocument/2006/relationships/tags" Target="../tags/tag120.xml"/><Relationship Id="rId19" Type="http://schemas.openxmlformats.org/officeDocument/2006/relationships/tags" Target="../tags/tag129.xml"/><Relationship Id="rId31" Type="http://schemas.openxmlformats.org/officeDocument/2006/relationships/tags" Target="../tags/tag141.xml"/><Relationship Id="rId4" Type="http://schemas.openxmlformats.org/officeDocument/2006/relationships/tags" Target="../tags/tag114.xml"/><Relationship Id="rId9" Type="http://schemas.openxmlformats.org/officeDocument/2006/relationships/tags" Target="../tags/tag119.xml"/><Relationship Id="rId14" Type="http://schemas.openxmlformats.org/officeDocument/2006/relationships/tags" Target="../tags/tag124.xml"/><Relationship Id="rId22" Type="http://schemas.openxmlformats.org/officeDocument/2006/relationships/tags" Target="../tags/tag132.xml"/><Relationship Id="rId27" Type="http://schemas.openxmlformats.org/officeDocument/2006/relationships/tags" Target="../tags/tag137.xml"/><Relationship Id="rId30" Type="http://schemas.openxmlformats.org/officeDocument/2006/relationships/tags" Target="../tags/tag140.xml"/><Relationship Id="rId35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50.xml"/><Relationship Id="rId13" Type="http://schemas.openxmlformats.org/officeDocument/2006/relationships/tags" Target="../tags/tag155.xml"/><Relationship Id="rId18" Type="http://schemas.openxmlformats.org/officeDocument/2006/relationships/tags" Target="../tags/tag160.xml"/><Relationship Id="rId26" Type="http://schemas.openxmlformats.org/officeDocument/2006/relationships/tags" Target="../tags/tag168.xml"/><Relationship Id="rId3" Type="http://schemas.openxmlformats.org/officeDocument/2006/relationships/tags" Target="../tags/tag145.xml"/><Relationship Id="rId21" Type="http://schemas.openxmlformats.org/officeDocument/2006/relationships/tags" Target="../tags/tag163.xml"/><Relationship Id="rId34" Type="http://schemas.openxmlformats.org/officeDocument/2006/relationships/image" Target="../media/image18.jpeg"/><Relationship Id="rId7" Type="http://schemas.openxmlformats.org/officeDocument/2006/relationships/tags" Target="../tags/tag149.xml"/><Relationship Id="rId12" Type="http://schemas.openxmlformats.org/officeDocument/2006/relationships/tags" Target="../tags/tag154.xml"/><Relationship Id="rId17" Type="http://schemas.openxmlformats.org/officeDocument/2006/relationships/tags" Target="../tags/tag159.xml"/><Relationship Id="rId25" Type="http://schemas.openxmlformats.org/officeDocument/2006/relationships/tags" Target="../tags/tag167.xml"/><Relationship Id="rId33" Type="http://schemas.openxmlformats.org/officeDocument/2006/relationships/slideLayout" Target="../slideLayouts/slideLayout7.xml"/><Relationship Id="rId2" Type="http://schemas.openxmlformats.org/officeDocument/2006/relationships/tags" Target="../tags/tag144.xml"/><Relationship Id="rId16" Type="http://schemas.openxmlformats.org/officeDocument/2006/relationships/tags" Target="../tags/tag158.xml"/><Relationship Id="rId20" Type="http://schemas.openxmlformats.org/officeDocument/2006/relationships/tags" Target="../tags/tag162.xml"/><Relationship Id="rId29" Type="http://schemas.openxmlformats.org/officeDocument/2006/relationships/tags" Target="../tags/tag171.xml"/><Relationship Id="rId1" Type="http://schemas.openxmlformats.org/officeDocument/2006/relationships/tags" Target="../tags/tag143.xml"/><Relationship Id="rId6" Type="http://schemas.openxmlformats.org/officeDocument/2006/relationships/tags" Target="../tags/tag148.xml"/><Relationship Id="rId11" Type="http://schemas.openxmlformats.org/officeDocument/2006/relationships/tags" Target="../tags/tag153.xml"/><Relationship Id="rId24" Type="http://schemas.openxmlformats.org/officeDocument/2006/relationships/tags" Target="../tags/tag166.xml"/><Relationship Id="rId32" Type="http://schemas.openxmlformats.org/officeDocument/2006/relationships/tags" Target="../tags/tag174.xml"/><Relationship Id="rId5" Type="http://schemas.openxmlformats.org/officeDocument/2006/relationships/tags" Target="../tags/tag147.xml"/><Relationship Id="rId15" Type="http://schemas.openxmlformats.org/officeDocument/2006/relationships/tags" Target="../tags/tag157.xml"/><Relationship Id="rId23" Type="http://schemas.openxmlformats.org/officeDocument/2006/relationships/tags" Target="../tags/tag165.xml"/><Relationship Id="rId28" Type="http://schemas.openxmlformats.org/officeDocument/2006/relationships/tags" Target="../tags/tag170.xml"/><Relationship Id="rId10" Type="http://schemas.openxmlformats.org/officeDocument/2006/relationships/tags" Target="../tags/tag152.xml"/><Relationship Id="rId19" Type="http://schemas.openxmlformats.org/officeDocument/2006/relationships/tags" Target="../tags/tag161.xml"/><Relationship Id="rId31" Type="http://schemas.openxmlformats.org/officeDocument/2006/relationships/tags" Target="../tags/tag173.xml"/><Relationship Id="rId4" Type="http://schemas.openxmlformats.org/officeDocument/2006/relationships/tags" Target="../tags/tag146.xml"/><Relationship Id="rId9" Type="http://schemas.openxmlformats.org/officeDocument/2006/relationships/tags" Target="../tags/tag151.xml"/><Relationship Id="rId14" Type="http://schemas.openxmlformats.org/officeDocument/2006/relationships/tags" Target="../tags/tag156.xml"/><Relationship Id="rId22" Type="http://schemas.openxmlformats.org/officeDocument/2006/relationships/tags" Target="../tags/tag164.xml"/><Relationship Id="rId27" Type="http://schemas.openxmlformats.org/officeDocument/2006/relationships/tags" Target="../tags/tag169.xml"/><Relationship Id="rId30" Type="http://schemas.openxmlformats.org/officeDocument/2006/relationships/tags" Target="../tags/tag172.xml"/><Relationship Id="rId35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82.xml"/><Relationship Id="rId13" Type="http://schemas.openxmlformats.org/officeDocument/2006/relationships/tags" Target="../tags/tag187.xml"/><Relationship Id="rId18" Type="http://schemas.openxmlformats.org/officeDocument/2006/relationships/tags" Target="../tags/tag192.xml"/><Relationship Id="rId26" Type="http://schemas.openxmlformats.org/officeDocument/2006/relationships/tags" Target="../tags/tag200.xml"/><Relationship Id="rId3" Type="http://schemas.openxmlformats.org/officeDocument/2006/relationships/tags" Target="../tags/tag177.xml"/><Relationship Id="rId21" Type="http://schemas.openxmlformats.org/officeDocument/2006/relationships/tags" Target="../tags/tag195.xml"/><Relationship Id="rId34" Type="http://schemas.openxmlformats.org/officeDocument/2006/relationships/image" Target="../media/image19.jpg"/><Relationship Id="rId7" Type="http://schemas.openxmlformats.org/officeDocument/2006/relationships/tags" Target="../tags/tag181.xml"/><Relationship Id="rId12" Type="http://schemas.openxmlformats.org/officeDocument/2006/relationships/tags" Target="../tags/tag186.xml"/><Relationship Id="rId17" Type="http://schemas.openxmlformats.org/officeDocument/2006/relationships/tags" Target="../tags/tag191.xml"/><Relationship Id="rId25" Type="http://schemas.openxmlformats.org/officeDocument/2006/relationships/tags" Target="../tags/tag199.xml"/><Relationship Id="rId33" Type="http://schemas.openxmlformats.org/officeDocument/2006/relationships/slideLayout" Target="../slideLayouts/slideLayout7.xml"/><Relationship Id="rId2" Type="http://schemas.openxmlformats.org/officeDocument/2006/relationships/tags" Target="../tags/tag176.xml"/><Relationship Id="rId16" Type="http://schemas.openxmlformats.org/officeDocument/2006/relationships/tags" Target="../tags/tag190.xml"/><Relationship Id="rId20" Type="http://schemas.openxmlformats.org/officeDocument/2006/relationships/tags" Target="../tags/tag194.xml"/><Relationship Id="rId29" Type="http://schemas.openxmlformats.org/officeDocument/2006/relationships/tags" Target="../tags/tag203.xml"/><Relationship Id="rId1" Type="http://schemas.openxmlformats.org/officeDocument/2006/relationships/tags" Target="../tags/tag175.xml"/><Relationship Id="rId6" Type="http://schemas.openxmlformats.org/officeDocument/2006/relationships/tags" Target="../tags/tag180.xml"/><Relationship Id="rId11" Type="http://schemas.openxmlformats.org/officeDocument/2006/relationships/tags" Target="../tags/tag185.xml"/><Relationship Id="rId24" Type="http://schemas.openxmlformats.org/officeDocument/2006/relationships/tags" Target="../tags/tag198.xml"/><Relationship Id="rId32" Type="http://schemas.openxmlformats.org/officeDocument/2006/relationships/tags" Target="../tags/tag206.xml"/><Relationship Id="rId5" Type="http://schemas.openxmlformats.org/officeDocument/2006/relationships/tags" Target="../tags/tag179.xml"/><Relationship Id="rId15" Type="http://schemas.openxmlformats.org/officeDocument/2006/relationships/tags" Target="../tags/tag189.xml"/><Relationship Id="rId23" Type="http://schemas.openxmlformats.org/officeDocument/2006/relationships/tags" Target="../tags/tag197.xml"/><Relationship Id="rId28" Type="http://schemas.openxmlformats.org/officeDocument/2006/relationships/tags" Target="../tags/tag202.xml"/><Relationship Id="rId10" Type="http://schemas.openxmlformats.org/officeDocument/2006/relationships/tags" Target="../tags/tag184.xml"/><Relationship Id="rId19" Type="http://schemas.openxmlformats.org/officeDocument/2006/relationships/tags" Target="../tags/tag193.xml"/><Relationship Id="rId31" Type="http://schemas.openxmlformats.org/officeDocument/2006/relationships/tags" Target="../tags/tag205.xml"/><Relationship Id="rId4" Type="http://schemas.openxmlformats.org/officeDocument/2006/relationships/tags" Target="../tags/tag178.xml"/><Relationship Id="rId9" Type="http://schemas.openxmlformats.org/officeDocument/2006/relationships/tags" Target="../tags/tag183.xml"/><Relationship Id="rId14" Type="http://schemas.openxmlformats.org/officeDocument/2006/relationships/tags" Target="../tags/tag188.xml"/><Relationship Id="rId22" Type="http://schemas.openxmlformats.org/officeDocument/2006/relationships/tags" Target="../tags/tag196.xml"/><Relationship Id="rId27" Type="http://schemas.openxmlformats.org/officeDocument/2006/relationships/tags" Target="../tags/tag201.xml"/><Relationship Id="rId30" Type="http://schemas.openxmlformats.org/officeDocument/2006/relationships/tags" Target="../tags/tag204.xml"/><Relationship Id="rId35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209.xml"/><Relationship Id="rId2" Type="http://schemas.openxmlformats.org/officeDocument/2006/relationships/tags" Target="../tags/tag208.xml"/><Relationship Id="rId1" Type="http://schemas.openxmlformats.org/officeDocument/2006/relationships/tags" Target="../tags/tag207.xml"/><Relationship Id="rId6" Type="http://schemas.openxmlformats.org/officeDocument/2006/relationships/image" Target="../media/image12.jpe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213.xml"/><Relationship Id="rId7" Type="http://schemas.openxmlformats.org/officeDocument/2006/relationships/tags" Target="../tags/tag217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6" Type="http://schemas.openxmlformats.org/officeDocument/2006/relationships/tags" Target="../tags/tag216.xml"/><Relationship Id="rId5" Type="http://schemas.openxmlformats.org/officeDocument/2006/relationships/tags" Target="../tags/tag215.xml"/><Relationship Id="rId4" Type="http://schemas.openxmlformats.org/officeDocument/2006/relationships/tags" Target="../tags/tag214.xml"/><Relationship Id="rId9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openxmlformats.org/officeDocument/2006/relationships/tags" Target="../tags/tag14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12.jpe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12.jpe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image" Target="../media/image12.jpeg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12.jpe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75" b="41437"/>
          <a:stretch>
            <a:fillRect/>
          </a:stretch>
        </p:blipFill>
        <p:spPr bwMode="auto">
          <a:xfrm>
            <a:off x="-24130" y="3068955"/>
            <a:ext cx="12153265" cy="354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 descr="832616a7f7e29aa72cdbd4e10801bace"/>
          <p:cNvPicPr>
            <a:picLocks noChangeAspect="1" noChangeArrowheads="1"/>
          </p:cNvPicPr>
          <p:nvPr/>
        </p:nvPicPr>
        <p:blipFill>
          <a:blip r:embed="rId7">
            <a:grayscl/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827" y="613833"/>
            <a:ext cx="4097867" cy="440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组合 11"/>
          <p:cNvGrpSpPr/>
          <p:nvPr/>
        </p:nvGrpSpPr>
        <p:grpSpPr bwMode="auto">
          <a:xfrm>
            <a:off x="840105" y="664845"/>
            <a:ext cx="3518535" cy="862965"/>
            <a:chOff x="3664" y="2731"/>
            <a:chExt cx="7576" cy="2012"/>
          </a:xfrm>
        </p:grpSpPr>
        <p:sp>
          <p:nvSpPr>
            <p:cNvPr id="10" name=" 219"/>
            <p:cNvSpPr/>
            <p:nvPr/>
          </p:nvSpPr>
          <p:spPr>
            <a:xfrm>
              <a:off x="3664" y="2731"/>
              <a:ext cx="7576" cy="2012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spcBef>
                  <a:spcPct val="15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indent="-214630" eaLnBrk="0" hangingPunct="0">
                <a:spcBef>
                  <a:spcPct val="15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indent="-171450" eaLnBrk="0" hangingPunct="0">
                <a:spcBef>
                  <a:spcPct val="15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indent="-171450" eaLnBrk="0" hangingPunct="0">
                <a:spcBef>
                  <a:spcPct val="15000"/>
                </a:spcBef>
                <a:buChar char="–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indent="-171450" eaLnBrk="0" hangingPunct="0">
                <a:spcBef>
                  <a:spcPct val="15000"/>
                </a:spcBef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indent="-171450" eaLnBrk="0" fontAlgn="base" hangingPunct="0">
                <a:spcBef>
                  <a:spcPct val="15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indent="-171450" eaLnBrk="0" fontAlgn="base" hangingPunct="0">
                <a:spcBef>
                  <a:spcPct val="15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indent="-171450" eaLnBrk="0" fontAlgn="base" hangingPunct="0">
                <a:spcBef>
                  <a:spcPct val="15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indent="-171450" eaLnBrk="0" fontAlgn="base" hangingPunct="0">
                <a:spcBef>
                  <a:spcPct val="15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  <p:grpSp>
          <p:nvGrpSpPr>
            <p:cNvPr id="2058" name="组合 10"/>
            <p:cNvGrpSpPr/>
            <p:nvPr/>
          </p:nvGrpSpPr>
          <p:grpSpPr bwMode="auto">
            <a:xfrm>
              <a:off x="3937" y="2831"/>
              <a:ext cx="7028" cy="1812"/>
              <a:chOff x="3937" y="2831"/>
              <a:chExt cx="7028" cy="1812"/>
            </a:xfrm>
          </p:grpSpPr>
          <p:sp>
            <p:nvSpPr>
              <p:cNvPr id="219" name=" 219"/>
              <p:cNvSpPr/>
              <p:nvPr/>
            </p:nvSpPr>
            <p:spPr>
              <a:xfrm>
                <a:off x="3937" y="2831"/>
                <a:ext cx="7028" cy="1812"/>
              </a:xfrm>
              <a:prstGeom prst="roundRect">
                <a:avLst>
                  <a:gd name="adj" fmla="val 50000"/>
                </a:avLst>
              </a:prstGeom>
              <a:solidFill>
                <a:srgbClr val="86975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spcBef>
                    <a:spcPct val="15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indent="-214630" eaLnBrk="0" hangingPunct="0">
                  <a:spcBef>
                    <a:spcPct val="15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indent="-171450" eaLnBrk="0" hangingPunct="0">
                  <a:spcBef>
                    <a:spcPct val="15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indent="-171450" eaLnBrk="0" hangingPunct="0">
                  <a:spcBef>
                    <a:spcPct val="15000"/>
                  </a:spcBef>
                  <a:buChar char="–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indent="-171450" eaLnBrk="0" hangingPunct="0">
                  <a:spcBef>
                    <a:spcPct val="15000"/>
                  </a:spcBef>
                  <a:buChar char="»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indent="-171450" eaLnBrk="0" fontAlgn="base" hangingPunct="0">
                  <a:spcBef>
                    <a:spcPct val="15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indent="-171450" eaLnBrk="0" fontAlgn="base" hangingPunct="0">
                  <a:spcBef>
                    <a:spcPct val="15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indent="-171450" eaLnBrk="0" fontAlgn="base" hangingPunct="0">
                  <a:spcBef>
                    <a:spcPct val="15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indent="-171450" eaLnBrk="0" fontAlgn="base" hangingPunct="0">
                  <a:spcBef>
                    <a:spcPct val="15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zh-CN" altLang="en-US" noProof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060" name="文本框 7"/>
              <p:cNvSpPr txBox="1">
                <a:spLocks noChangeArrowheads="1"/>
              </p:cNvSpPr>
              <p:nvPr/>
            </p:nvSpPr>
            <p:spPr bwMode="auto">
              <a:xfrm>
                <a:off x="4277" y="3235"/>
                <a:ext cx="6302" cy="1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28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导游基础知识</a:t>
                </a:r>
              </a:p>
            </p:txBody>
          </p:sp>
        </p:grpSp>
      </p:grp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560195" y="2348865"/>
            <a:ext cx="918781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spc="400" dirty="0" smtClean="0">
                <a:solidFill>
                  <a:srgbClr val="6B8866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</a:rPr>
              <a:t>专题</a:t>
            </a:r>
            <a:r>
              <a:rPr lang="zh-CN" altLang="en-US" sz="3600" spc="400" dirty="0" smtClean="0">
                <a:solidFill>
                  <a:srgbClr val="6B8866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</a:rPr>
              <a:t>二</a:t>
            </a:r>
            <a:r>
              <a:rPr lang="en-US" altLang="zh-CN" sz="3600" spc="400" dirty="0" smtClean="0">
                <a:solidFill>
                  <a:srgbClr val="6B8866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</a:rPr>
              <a:t>  </a:t>
            </a:r>
            <a:r>
              <a:rPr lang="zh-CN" altLang="en-US" sz="3600" spc="400" dirty="0" smtClean="0">
                <a:solidFill>
                  <a:srgbClr val="6B8866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</a:rPr>
              <a:t>东北</a:t>
            </a:r>
            <a:r>
              <a:rPr lang="en-US" altLang="zh-CN" sz="3600" spc="400" dirty="0" smtClean="0">
                <a:solidFill>
                  <a:srgbClr val="6B8866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</a:rPr>
              <a:t>地区—</a:t>
            </a:r>
            <a:r>
              <a:rPr lang="zh-CN" altLang="en-US" sz="3600" spc="400" dirty="0" smtClean="0">
                <a:solidFill>
                  <a:srgbClr val="6B8866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</a:rPr>
              <a:t>关东冰雪  山水环绕</a:t>
            </a:r>
            <a:endParaRPr lang="en-US" altLang="zh-CN" sz="3600" spc="400" dirty="0" smtClean="0">
              <a:solidFill>
                <a:srgbClr val="6B8866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+mn-ea"/>
            </a:endParaRPr>
          </a:p>
        </p:txBody>
      </p:sp>
      <p:pic>
        <p:nvPicPr>
          <p:cNvPr id="4" name="图片 3" descr="5408f105d31def90e98830dffc7fc8b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57" b="38336"/>
          <a:stretch>
            <a:fillRect/>
          </a:stretch>
        </p:blipFill>
        <p:spPr bwMode="auto">
          <a:xfrm>
            <a:off x="695960" y="1341755"/>
            <a:ext cx="3828415" cy="713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6"/>
          <p:cNvGrpSpPr/>
          <p:nvPr/>
        </p:nvGrpSpPr>
        <p:grpSpPr bwMode="auto">
          <a:xfrm>
            <a:off x="497205" y="109220"/>
            <a:ext cx="1090295" cy="1157605"/>
            <a:chOff x="3423" y="1821"/>
            <a:chExt cx="1619" cy="2697"/>
          </a:xfrm>
        </p:grpSpPr>
        <p:pic>
          <p:nvPicPr>
            <p:cNvPr id="2055" name="图片 2" descr="7ae253324a9dc50efcc2889339175ecd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00" t="13472" r="32153" b="22653"/>
            <a:stretch>
              <a:fillRect/>
            </a:stretch>
          </p:blipFill>
          <p:spPr bwMode="auto">
            <a:xfrm>
              <a:off x="3423" y="1821"/>
              <a:ext cx="1619" cy="2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6" name="文本框 5"/>
            <p:cNvSpPr txBox="1">
              <a:spLocks noChangeArrowheads="1"/>
            </p:cNvSpPr>
            <p:nvPr/>
          </p:nvSpPr>
          <p:spPr bwMode="auto">
            <a:xfrm>
              <a:off x="3742" y="2106"/>
              <a:ext cx="1002" cy="2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200" b="1">
                  <a:solidFill>
                    <a:schemeClr val="bg1"/>
                  </a:solidFill>
                  <a:latin typeface="字酷堂明行体(个人非商业)" pitchFamily="49" charset="-122"/>
                  <a:ea typeface="字酷堂明行体(个人非商业)" pitchFamily="49" charset="-122"/>
                </a:rPr>
                <a:t>地方</a:t>
              </a:r>
            </a:p>
          </p:txBody>
        </p:sp>
      </p:grpSp>
      <p:sp>
        <p:nvSpPr>
          <p:cNvPr id="21" name="TextBox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64301" y="3572932"/>
            <a:ext cx="7495983" cy="615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学习情景一</a:t>
            </a:r>
            <a:r>
              <a:rPr lang="en-US" altLang="zh-CN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zh-CN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 </a:t>
            </a:r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安宁辽河</a:t>
            </a:r>
            <a:r>
              <a:rPr lang="zh-CN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—辽宁省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700"/>
                            </p:stCondLst>
                            <p:childTnLst>
                              <p:par>
                                <p:cTn id="35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/>
      <p:bldP spid="2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695960" y="405130"/>
            <a:ext cx="4083685" cy="948055"/>
            <a:chOff x="302" y="4039"/>
            <a:chExt cx="6431" cy="1493"/>
          </a:xfrm>
        </p:grpSpPr>
        <p:sp>
          <p:nvSpPr>
            <p:cNvPr id="11270" name="Freeform 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02" y="4039"/>
              <a:ext cx="4427" cy="1478"/>
            </a:xfrm>
            <a:custGeom>
              <a:avLst/>
              <a:gdLst>
                <a:gd name="T0" fmla="*/ 466629 w 2370"/>
                <a:gd name="T1" fmla="*/ 0 h 964"/>
                <a:gd name="T2" fmla="*/ 0 w 2370"/>
                <a:gd name="T3" fmla="*/ 0 h 964"/>
                <a:gd name="T4" fmla="*/ 1842164 w 2370"/>
                <a:gd name="T5" fmla="*/ 1149775 h 964"/>
                <a:gd name="T6" fmla="*/ 2308793 w 2370"/>
                <a:gd name="T7" fmla="*/ 1149775 h 964"/>
                <a:gd name="T8" fmla="*/ 466629 w 2370"/>
                <a:gd name="T9" fmla="*/ 0 h 9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70" h="964">
                  <a:moveTo>
                    <a:pt x="479" y="0"/>
                  </a:moveTo>
                  <a:lnTo>
                    <a:pt x="0" y="0"/>
                  </a:lnTo>
                  <a:lnTo>
                    <a:pt x="1891" y="964"/>
                  </a:lnTo>
                  <a:lnTo>
                    <a:pt x="2370" y="964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3" name="TextBox 4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05" y="4380"/>
              <a:ext cx="6128" cy="1152"/>
            </a:xfrm>
            <a:prstGeom prst="rect">
              <a:avLst/>
            </a:prstGeom>
            <a:solidFill>
              <a:srgbClr val="769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25120" tIns="162560" rIns="325120" bIns="162560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  <a:r>
                <a:rPr lang="zh-CN" altLang="en-US" sz="28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辽宁</a:t>
              </a:r>
              <a:r>
                <a:rPr lang="zh-CN" altLang="en-US" sz="28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省</a:t>
              </a:r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历史沿革</a:t>
              </a:r>
            </a:p>
          </p:txBody>
        </p:sp>
        <p:sp>
          <p:nvSpPr>
            <p:cNvPr id="11274" name="Freeform 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02" y="4039"/>
              <a:ext cx="860" cy="1191"/>
            </a:xfrm>
            <a:custGeom>
              <a:avLst/>
              <a:gdLst>
                <a:gd name="T0" fmla="*/ 0 w 479"/>
                <a:gd name="T1" fmla="*/ 0 h 728"/>
                <a:gd name="T2" fmla="*/ 0 w 479"/>
                <a:gd name="T3" fmla="*/ 652249 h 728"/>
                <a:gd name="T4" fmla="*/ 221963 w 479"/>
                <a:gd name="T5" fmla="*/ 868075 h 728"/>
                <a:gd name="T6" fmla="*/ 443001 w 479"/>
                <a:gd name="T7" fmla="*/ 652249 h 728"/>
                <a:gd name="T8" fmla="*/ 443001 w 479"/>
                <a:gd name="T9" fmla="*/ 0 h 728"/>
                <a:gd name="T10" fmla="*/ 0 w 479"/>
                <a:gd name="T11" fmla="*/ 0 h 7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9" h="728">
                  <a:moveTo>
                    <a:pt x="0" y="0"/>
                  </a:moveTo>
                  <a:lnTo>
                    <a:pt x="0" y="547"/>
                  </a:lnTo>
                  <a:lnTo>
                    <a:pt x="240" y="728"/>
                  </a:lnTo>
                  <a:lnTo>
                    <a:pt x="479" y="547"/>
                  </a:lnTo>
                  <a:lnTo>
                    <a:pt x="4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9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11272" name="Rectangle 3"/>
          <p:cNvSpPr>
            <a:spLocks noChangeArrowheads="1"/>
          </p:cNvSpPr>
          <p:nvPr/>
        </p:nvSpPr>
        <p:spPr bwMode="auto">
          <a:xfrm>
            <a:off x="890905" y="1516380"/>
            <a:ext cx="10083800" cy="4732020"/>
          </a:xfrm>
          <a:prstGeom prst="rect">
            <a:avLst/>
          </a:pr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3840" tIns="243840" rIns="243840" bIns="24384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Aft>
                <a:spcPts val="1065"/>
              </a:spcAft>
              <a:buClr>
                <a:schemeClr val="accent1"/>
              </a:buClr>
            </a:pPr>
            <a:r>
              <a:rPr lang="en-US" altLang="zh-CN" sz="28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   </a:t>
            </a:r>
            <a:r>
              <a:rPr lang="zh-CN" altLang="zh-CN" sz="28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辽</a:t>
            </a:r>
            <a:r>
              <a:rPr lang="zh-CN" altLang="zh-CN" sz="2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宁省历史源远流长。考古发现，早在</a:t>
            </a:r>
            <a:r>
              <a:rPr lang="en-US" altLang="zh-CN" sz="2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50</a:t>
            </a:r>
            <a:r>
              <a:rPr lang="zh-CN" altLang="zh-CN" sz="2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万—</a:t>
            </a:r>
            <a:r>
              <a:rPr lang="en-US" altLang="zh-CN" sz="2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40</a:t>
            </a:r>
            <a:r>
              <a:rPr lang="zh-CN" altLang="zh-CN" sz="2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万年以前，辽宁已是古人类活动的场所，营口金牛山遗址为中国东北地区最早的旧石器时代古人类遗址</a:t>
            </a:r>
            <a:r>
              <a:rPr lang="zh-CN" altLang="zh-CN" sz="28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。</a:t>
            </a:r>
            <a:endParaRPr lang="en-US" altLang="zh-CN" sz="28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eaLnBrk="1" hangingPunct="1">
              <a:lnSpc>
                <a:spcPct val="130000"/>
              </a:lnSpc>
              <a:spcAft>
                <a:spcPts val="1065"/>
              </a:spcAft>
              <a:buClr>
                <a:schemeClr val="accent1"/>
              </a:buClr>
            </a:pPr>
            <a:r>
              <a:rPr lang="en-US" altLang="zh-CN" sz="28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   1931</a:t>
            </a:r>
            <a:r>
              <a:rPr lang="zh-CN" altLang="zh-CN" sz="2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</a:t>
            </a:r>
            <a:r>
              <a:rPr lang="en-US" altLang="zh-CN" sz="2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9</a:t>
            </a:r>
            <a:r>
              <a:rPr lang="zh-CN" altLang="zh-CN" sz="2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月</a:t>
            </a:r>
            <a:r>
              <a:rPr lang="en-US" altLang="zh-CN" sz="2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18</a:t>
            </a:r>
            <a:r>
              <a:rPr lang="zh-CN" altLang="zh-CN" sz="2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日，日本关东军发动“九一八事变”，东北沦为日本殖民地。解放战争中，中国人民解放军发动了著名的“辽沈战役”，历时</a:t>
            </a:r>
            <a:r>
              <a:rPr lang="en-US" altLang="zh-CN" sz="2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52</a:t>
            </a:r>
            <a:r>
              <a:rPr lang="zh-CN" altLang="zh-CN" sz="2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天，歼灭国民党军</a:t>
            </a:r>
            <a:r>
              <a:rPr lang="en-US" altLang="zh-CN" sz="2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47</a:t>
            </a:r>
            <a:r>
              <a:rPr lang="zh-CN" altLang="zh-CN" sz="2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万人，取得了解放东北全境的重大胜利。从此，辽宁的历史翻开了走向新中国的辉煌篇章。</a:t>
            </a:r>
            <a:endParaRPr lang="zh-CN" altLang="en-US" sz="2800" dirty="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592445" y="60325"/>
            <a:ext cx="7039610" cy="816610"/>
            <a:chOff x="8807" y="95"/>
            <a:chExt cx="11086" cy="1286"/>
          </a:xfrm>
        </p:grpSpPr>
        <p:pic>
          <p:nvPicPr>
            <p:cNvPr id="12" name="图片 11" descr="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8807" y="95"/>
              <a:ext cx="1694" cy="1287"/>
            </a:xfrm>
            <a:prstGeom prst="rect">
              <a:avLst/>
            </a:prstGeom>
          </p:spPr>
        </p:pic>
        <p:sp>
          <p:nvSpPr>
            <p:cNvPr id="13" name="矩形 12"/>
            <p:cNvSpPr/>
            <p:nvPr>
              <p:custDataLst>
                <p:tags r:id="rId3"/>
              </p:custDataLst>
            </p:nvPr>
          </p:nvSpPr>
          <p:spPr>
            <a:xfrm>
              <a:off x="10391" y="297"/>
              <a:ext cx="9502" cy="89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rgbClr val="0180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lvl="0" algn="ctr"/>
              <a:r>
                <a:rPr lang="zh-CN" altLang="en-US" b="1" spc="12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学习情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景一</a:t>
              </a:r>
              <a:r>
                <a:rPr lang="en-US" altLang="zh-CN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 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安宁辽河—辽宁省</a:t>
              </a:r>
              <a:endParaRPr lang="zh-CN" altLang="en-US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lt"/>
              </a:endParaRPr>
            </a:p>
          </p:txBody>
        </p:sp>
      </p:grpSp>
      <p:sp>
        <p:nvSpPr>
          <p:cNvPr id="14" name="Freeform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455295" cy="1421130"/>
          </a:xfrm>
          <a:custGeom>
            <a:avLst/>
            <a:gdLst>
              <a:gd name="T0" fmla="*/ 0 w 479"/>
              <a:gd name="T1" fmla="*/ 0 h 728"/>
              <a:gd name="T2" fmla="*/ 0 w 479"/>
              <a:gd name="T3" fmla="*/ 652249 h 728"/>
              <a:gd name="T4" fmla="*/ 221963 w 479"/>
              <a:gd name="T5" fmla="*/ 868075 h 728"/>
              <a:gd name="T6" fmla="*/ 443001 w 479"/>
              <a:gd name="T7" fmla="*/ 652249 h 728"/>
              <a:gd name="T8" fmla="*/ 443001 w 479"/>
              <a:gd name="T9" fmla="*/ 0 h 728"/>
              <a:gd name="T10" fmla="*/ 0 w 479"/>
              <a:gd name="T11" fmla="*/ 0 h 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9" h="728">
                <a:moveTo>
                  <a:pt x="0" y="0"/>
                </a:moveTo>
                <a:lnTo>
                  <a:pt x="0" y="547"/>
                </a:lnTo>
                <a:lnTo>
                  <a:pt x="240" y="728"/>
                </a:lnTo>
                <a:lnTo>
                  <a:pt x="479" y="547"/>
                </a:lnTo>
                <a:lnTo>
                  <a:pt x="4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r>
              <a:rPr lang="zh-CN" altLang="en-US" sz="2000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专</a:t>
            </a:r>
            <a:r>
              <a:rPr lang="zh-CN" altLang="en-US" sz="2000" b="1" spc="1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题二</a:t>
            </a:r>
            <a:endParaRPr lang="zh-CN" altLang="en-US" sz="2000" b="1" spc="1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1" descr="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75" b="41437"/>
          <a:stretch>
            <a:fillRect/>
          </a:stretch>
        </p:blipFill>
        <p:spPr bwMode="auto">
          <a:xfrm>
            <a:off x="394495" y="2724151"/>
            <a:ext cx="11453284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 descr="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60" b="35240"/>
          <a:stretch>
            <a:fillRect/>
          </a:stretch>
        </p:blipFill>
        <p:spPr bwMode="auto">
          <a:xfrm>
            <a:off x="1463412" y="1140884"/>
            <a:ext cx="8911167" cy="417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 bwMode="auto">
          <a:xfrm>
            <a:off x="3842545" y="2423584"/>
            <a:ext cx="5141383" cy="776816"/>
            <a:chOff x="4537" y="2862"/>
            <a:chExt cx="6073" cy="918"/>
          </a:xfrm>
        </p:grpSpPr>
        <p:sp>
          <p:nvSpPr>
            <p:cNvPr id="4101" name="文本框 4"/>
            <p:cNvSpPr txBox="1">
              <a:spLocks noChangeArrowheads="1"/>
            </p:cNvSpPr>
            <p:nvPr/>
          </p:nvSpPr>
          <p:spPr bwMode="auto">
            <a:xfrm>
              <a:off x="5456" y="2862"/>
              <a:ext cx="5154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赏</a:t>
              </a:r>
              <a:r>
                <a:rPr lang="en-US" altLang="zh-CN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美</a:t>
              </a:r>
              <a:r>
                <a:rPr lang="en-US" altLang="zh-CN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增</a:t>
              </a:r>
              <a:r>
                <a:rPr lang="en-US" altLang="zh-CN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见</a:t>
              </a:r>
              <a:r>
                <a:rPr lang="en-US" altLang="zh-CN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识</a:t>
              </a:r>
            </a:p>
          </p:txBody>
        </p:sp>
        <p:sp>
          <p:nvSpPr>
            <p:cNvPr id="40" name="椭圆 39"/>
            <p:cNvSpPr/>
            <p:nvPr/>
          </p:nvSpPr>
          <p:spPr>
            <a:xfrm>
              <a:off x="4537" y="2930"/>
              <a:ext cx="918" cy="850"/>
            </a:xfrm>
            <a:prstGeom prst="ellipse">
              <a:avLst/>
            </a:prstGeom>
            <a:solidFill>
              <a:srgbClr val="C79F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noProof="1">
                  <a:latin typeface="华文新魏" panose="02010800040101010101" pitchFamily="2" charset="-122"/>
                  <a:ea typeface="华文新魏" panose="02010800040101010101" pitchFamily="2" charset="-122"/>
                </a:rPr>
                <a:t>贰</a:t>
              </a: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695960" y="405130"/>
            <a:ext cx="4083685" cy="948055"/>
            <a:chOff x="302" y="4039"/>
            <a:chExt cx="6431" cy="1493"/>
          </a:xfrm>
        </p:grpSpPr>
        <p:sp>
          <p:nvSpPr>
            <p:cNvPr id="11270" name="Freeform 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02" y="4039"/>
              <a:ext cx="4427" cy="1478"/>
            </a:xfrm>
            <a:custGeom>
              <a:avLst/>
              <a:gdLst>
                <a:gd name="T0" fmla="*/ 466629 w 2370"/>
                <a:gd name="T1" fmla="*/ 0 h 964"/>
                <a:gd name="T2" fmla="*/ 0 w 2370"/>
                <a:gd name="T3" fmla="*/ 0 h 964"/>
                <a:gd name="T4" fmla="*/ 1842164 w 2370"/>
                <a:gd name="T5" fmla="*/ 1149775 h 964"/>
                <a:gd name="T6" fmla="*/ 2308793 w 2370"/>
                <a:gd name="T7" fmla="*/ 1149775 h 964"/>
                <a:gd name="T8" fmla="*/ 466629 w 2370"/>
                <a:gd name="T9" fmla="*/ 0 h 9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70" h="964">
                  <a:moveTo>
                    <a:pt x="479" y="0"/>
                  </a:moveTo>
                  <a:lnTo>
                    <a:pt x="0" y="0"/>
                  </a:lnTo>
                  <a:lnTo>
                    <a:pt x="1891" y="964"/>
                  </a:lnTo>
                  <a:lnTo>
                    <a:pt x="2370" y="964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3" name="TextBox 4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05" y="4380"/>
              <a:ext cx="6128" cy="1152"/>
            </a:xfrm>
            <a:prstGeom prst="rect">
              <a:avLst/>
            </a:prstGeom>
            <a:solidFill>
              <a:srgbClr val="769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25120" tIns="162560" rIns="325120" bIns="162560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  <a:r>
                <a:rPr lang="zh-CN" altLang="en-US" sz="28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辽宁</a:t>
              </a:r>
              <a:r>
                <a:rPr lang="zh-CN" altLang="en-US" sz="28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省</a:t>
              </a:r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民族民俗</a:t>
              </a:r>
            </a:p>
          </p:txBody>
        </p:sp>
        <p:sp>
          <p:nvSpPr>
            <p:cNvPr id="11274" name="Freeform 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02" y="4039"/>
              <a:ext cx="860" cy="1191"/>
            </a:xfrm>
            <a:custGeom>
              <a:avLst/>
              <a:gdLst>
                <a:gd name="T0" fmla="*/ 0 w 479"/>
                <a:gd name="T1" fmla="*/ 0 h 728"/>
                <a:gd name="T2" fmla="*/ 0 w 479"/>
                <a:gd name="T3" fmla="*/ 652249 h 728"/>
                <a:gd name="T4" fmla="*/ 221963 w 479"/>
                <a:gd name="T5" fmla="*/ 868075 h 728"/>
                <a:gd name="T6" fmla="*/ 443001 w 479"/>
                <a:gd name="T7" fmla="*/ 652249 h 728"/>
                <a:gd name="T8" fmla="*/ 443001 w 479"/>
                <a:gd name="T9" fmla="*/ 0 h 728"/>
                <a:gd name="T10" fmla="*/ 0 w 479"/>
                <a:gd name="T11" fmla="*/ 0 h 7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9" h="728">
                  <a:moveTo>
                    <a:pt x="0" y="0"/>
                  </a:moveTo>
                  <a:lnTo>
                    <a:pt x="0" y="547"/>
                  </a:lnTo>
                  <a:lnTo>
                    <a:pt x="240" y="728"/>
                  </a:lnTo>
                  <a:lnTo>
                    <a:pt x="479" y="547"/>
                  </a:lnTo>
                  <a:lnTo>
                    <a:pt x="4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9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11272" name="Rectangle 3"/>
          <p:cNvSpPr>
            <a:spLocks noChangeArrowheads="1"/>
          </p:cNvSpPr>
          <p:nvPr/>
        </p:nvSpPr>
        <p:spPr bwMode="auto">
          <a:xfrm>
            <a:off x="890905" y="1516380"/>
            <a:ext cx="10083800" cy="4732020"/>
          </a:xfrm>
          <a:prstGeom prst="rect">
            <a:avLst/>
          </a:pr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3840" tIns="243840" rIns="243840" bIns="24384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Aft>
                <a:spcPts val="1065"/>
              </a:spcAft>
              <a:buClr>
                <a:schemeClr val="accent1"/>
              </a:buClr>
            </a:pPr>
            <a:r>
              <a:rPr lang="zh-CN" altLang="en-US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   辽</a:t>
            </a:r>
            <a:r>
              <a:rPr lang="zh-CN" altLang="en-US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宁</a:t>
            </a: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省</a:t>
            </a:r>
            <a:r>
              <a:rPr lang="en-US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56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个民族俱全，民族分布形式主要体现为“大杂居、小聚居”。有</a:t>
            </a:r>
            <a:r>
              <a:rPr lang="en-US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5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个世居少数民族，即满族、蒙古族、回族、朝鲜族和锡伯族</a:t>
            </a: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。</a:t>
            </a:r>
            <a:endParaRPr lang="en-US" altLang="zh-CN" sz="24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eaLnBrk="1" hangingPunct="1">
              <a:lnSpc>
                <a:spcPct val="130000"/>
              </a:lnSpc>
              <a:spcAft>
                <a:spcPts val="1065"/>
              </a:spcAft>
              <a:buClr>
                <a:schemeClr val="accent1"/>
              </a:buClr>
            </a:pPr>
            <a:r>
              <a:rPr lang="en-US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   </a:t>
            </a: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辽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宁省民族众多，民俗风情别具一格。在传统习俗方面，较有代表性的有满族“三大怪”</a:t>
            </a:r>
            <a:r>
              <a:rPr lang="en-US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(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窗户纸糊在外、大姑娘叼烟袋、养活孩子吊起来</a:t>
            </a:r>
            <a:r>
              <a:rPr lang="en-US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)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、“尊老敬上”、请安和打千以及蒙古族“三餐不离茶”等</a:t>
            </a: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。</a:t>
            </a:r>
            <a:endParaRPr lang="en-US" altLang="zh-CN" sz="24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eaLnBrk="1" hangingPunct="1">
              <a:lnSpc>
                <a:spcPct val="130000"/>
              </a:lnSpc>
              <a:spcAft>
                <a:spcPts val="1065"/>
              </a:spcAft>
              <a:buClr>
                <a:schemeClr val="accent1"/>
              </a:buClr>
            </a:pPr>
            <a:r>
              <a:rPr lang="en-US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   </a:t>
            </a: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辽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宁省还拥有多项国家非物质文化遗产，如海城高跷秧歌、海城喇叭戏、抚顺地秧歌、医巫闾山满族剪纸、复州皮影戏、辽西木偶戏、辽宁鼓乐、东北大鼓、朝鲜族农乐舞、千山寺庙音乐等。</a:t>
            </a:r>
            <a:endParaRPr lang="zh-CN" altLang="en-US" sz="2400" dirty="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0251" name="图片 1" descr="20e31e383a8aee5f6345161a0678d907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63"/>
          <a:stretch>
            <a:fillRect/>
          </a:stretch>
        </p:blipFill>
        <p:spPr bwMode="auto">
          <a:xfrm>
            <a:off x="10057290" y="4869180"/>
            <a:ext cx="2535767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组合 11"/>
          <p:cNvGrpSpPr/>
          <p:nvPr/>
        </p:nvGrpSpPr>
        <p:grpSpPr>
          <a:xfrm>
            <a:off x="5592445" y="60325"/>
            <a:ext cx="7039610" cy="816610"/>
            <a:chOff x="8807" y="95"/>
            <a:chExt cx="11086" cy="1286"/>
          </a:xfrm>
        </p:grpSpPr>
        <p:pic>
          <p:nvPicPr>
            <p:cNvPr id="13" name="图片 12" descr="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8807" y="95"/>
              <a:ext cx="1694" cy="1287"/>
            </a:xfrm>
            <a:prstGeom prst="rect">
              <a:avLst/>
            </a:prstGeom>
          </p:spPr>
        </p:pic>
        <p:sp>
          <p:nvSpPr>
            <p:cNvPr id="14" name="矩形 13"/>
            <p:cNvSpPr/>
            <p:nvPr>
              <p:custDataLst>
                <p:tags r:id="rId4"/>
              </p:custDataLst>
            </p:nvPr>
          </p:nvSpPr>
          <p:spPr>
            <a:xfrm>
              <a:off x="10391" y="297"/>
              <a:ext cx="9502" cy="89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rgbClr val="0180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lvl="0" algn="ctr"/>
              <a:r>
                <a:rPr lang="zh-CN" altLang="en-US" b="1" spc="12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学习情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景一</a:t>
              </a:r>
              <a:r>
                <a:rPr lang="en-US" altLang="zh-CN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 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安宁辽河—辽宁省</a:t>
              </a:r>
              <a:endParaRPr lang="zh-CN" altLang="en-US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lt"/>
              </a:endParaRPr>
            </a:p>
          </p:txBody>
        </p:sp>
      </p:grpSp>
      <p:sp>
        <p:nvSpPr>
          <p:cNvPr id="15" name="Freeform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455295" cy="1421130"/>
          </a:xfrm>
          <a:custGeom>
            <a:avLst/>
            <a:gdLst>
              <a:gd name="T0" fmla="*/ 0 w 479"/>
              <a:gd name="T1" fmla="*/ 0 h 728"/>
              <a:gd name="T2" fmla="*/ 0 w 479"/>
              <a:gd name="T3" fmla="*/ 652249 h 728"/>
              <a:gd name="T4" fmla="*/ 221963 w 479"/>
              <a:gd name="T5" fmla="*/ 868075 h 728"/>
              <a:gd name="T6" fmla="*/ 443001 w 479"/>
              <a:gd name="T7" fmla="*/ 652249 h 728"/>
              <a:gd name="T8" fmla="*/ 443001 w 479"/>
              <a:gd name="T9" fmla="*/ 0 h 728"/>
              <a:gd name="T10" fmla="*/ 0 w 479"/>
              <a:gd name="T11" fmla="*/ 0 h 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9" h="728">
                <a:moveTo>
                  <a:pt x="0" y="0"/>
                </a:moveTo>
                <a:lnTo>
                  <a:pt x="0" y="547"/>
                </a:lnTo>
                <a:lnTo>
                  <a:pt x="240" y="728"/>
                </a:lnTo>
                <a:lnTo>
                  <a:pt x="479" y="547"/>
                </a:lnTo>
                <a:lnTo>
                  <a:pt x="4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r>
              <a:rPr lang="zh-CN" altLang="en-US" sz="2000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专</a:t>
            </a:r>
            <a:r>
              <a:rPr lang="zh-CN" altLang="en-US" sz="2000" b="1" spc="1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题二</a:t>
            </a:r>
            <a:endParaRPr lang="zh-CN" altLang="en-US" sz="2000" b="1" spc="1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695960" y="405130"/>
            <a:ext cx="4083685" cy="948055"/>
            <a:chOff x="302" y="4039"/>
            <a:chExt cx="6431" cy="1493"/>
          </a:xfrm>
        </p:grpSpPr>
        <p:sp>
          <p:nvSpPr>
            <p:cNvPr id="11270" name="Freeform 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02" y="4039"/>
              <a:ext cx="4427" cy="1478"/>
            </a:xfrm>
            <a:custGeom>
              <a:avLst/>
              <a:gdLst>
                <a:gd name="T0" fmla="*/ 466629 w 2370"/>
                <a:gd name="T1" fmla="*/ 0 h 964"/>
                <a:gd name="T2" fmla="*/ 0 w 2370"/>
                <a:gd name="T3" fmla="*/ 0 h 964"/>
                <a:gd name="T4" fmla="*/ 1842164 w 2370"/>
                <a:gd name="T5" fmla="*/ 1149775 h 964"/>
                <a:gd name="T6" fmla="*/ 2308793 w 2370"/>
                <a:gd name="T7" fmla="*/ 1149775 h 964"/>
                <a:gd name="T8" fmla="*/ 466629 w 2370"/>
                <a:gd name="T9" fmla="*/ 0 h 9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70" h="964">
                  <a:moveTo>
                    <a:pt x="479" y="0"/>
                  </a:moveTo>
                  <a:lnTo>
                    <a:pt x="0" y="0"/>
                  </a:lnTo>
                  <a:lnTo>
                    <a:pt x="1891" y="964"/>
                  </a:lnTo>
                  <a:lnTo>
                    <a:pt x="2370" y="964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3" name="TextBox 4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05" y="4380"/>
              <a:ext cx="6128" cy="1152"/>
            </a:xfrm>
            <a:prstGeom prst="rect">
              <a:avLst/>
            </a:prstGeom>
            <a:solidFill>
              <a:srgbClr val="769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25120" tIns="162560" rIns="325120" bIns="162560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  <a:r>
                <a:rPr lang="zh-CN" altLang="en-US" sz="28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辽宁</a:t>
              </a:r>
              <a:r>
                <a:rPr lang="zh-CN" altLang="en-US" sz="28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省</a:t>
              </a:r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风俗特产</a:t>
              </a:r>
            </a:p>
          </p:txBody>
        </p:sp>
        <p:sp>
          <p:nvSpPr>
            <p:cNvPr id="11274" name="Freeform 6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02" y="4039"/>
              <a:ext cx="860" cy="1191"/>
            </a:xfrm>
            <a:custGeom>
              <a:avLst/>
              <a:gdLst>
                <a:gd name="T0" fmla="*/ 0 w 479"/>
                <a:gd name="T1" fmla="*/ 0 h 728"/>
                <a:gd name="T2" fmla="*/ 0 w 479"/>
                <a:gd name="T3" fmla="*/ 652249 h 728"/>
                <a:gd name="T4" fmla="*/ 221963 w 479"/>
                <a:gd name="T5" fmla="*/ 868075 h 728"/>
                <a:gd name="T6" fmla="*/ 443001 w 479"/>
                <a:gd name="T7" fmla="*/ 652249 h 728"/>
                <a:gd name="T8" fmla="*/ 443001 w 479"/>
                <a:gd name="T9" fmla="*/ 0 h 728"/>
                <a:gd name="T10" fmla="*/ 0 w 479"/>
                <a:gd name="T11" fmla="*/ 0 h 7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9" h="728">
                  <a:moveTo>
                    <a:pt x="0" y="0"/>
                  </a:moveTo>
                  <a:lnTo>
                    <a:pt x="0" y="547"/>
                  </a:lnTo>
                  <a:lnTo>
                    <a:pt x="240" y="728"/>
                  </a:lnTo>
                  <a:lnTo>
                    <a:pt x="479" y="547"/>
                  </a:lnTo>
                  <a:lnTo>
                    <a:pt x="4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9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11272" name="Rectangle 3"/>
          <p:cNvSpPr>
            <a:spLocks noChangeArrowheads="1"/>
          </p:cNvSpPr>
          <p:nvPr/>
        </p:nvSpPr>
        <p:spPr bwMode="auto">
          <a:xfrm>
            <a:off x="890905" y="1516380"/>
            <a:ext cx="10083800" cy="5020310"/>
          </a:xfrm>
          <a:prstGeom prst="rect">
            <a:avLst/>
          </a:pr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3840" tIns="243840" rIns="243840" bIns="24384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    </a:t>
            </a:r>
            <a:r>
              <a:rPr lang="zh-CN" altLang="zh-CN" sz="28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辽</a:t>
            </a:r>
            <a:r>
              <a:rPr lang="zh-CN" altLang="zh-CN" sz="2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宁省的特产种类丰富，数量众多，其中林中特产主要有人参、鹿茸、五味子、辽细辛、中国林蛙、柞蚕等；海中珍品主要有刺参、鲍鱼、扇贝和对虾“四大海珍”，久负盛名</a:t>
            </a:r>
            <a:r>
              <a:rPr lang="zh-CN" altLang="zh-CN" sz="28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；工</a:t>
            </a:r>
            <a:r>
              <a:rPr lang="zh-CN" altLang="zh-CN" sz="2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艺美术制品方面，抚顺煤精雕、岫岩玉雕和辽西玛瑙雕为辽宁三大雕刻工艺品。此外，喀左紫砂陶器、本溪辽砚和沈阳胡魁章毛笔等也是辽宁省著名的工艺美术制品。</a:t>
            </a:r>
          </a:p>
          <a:p>
            <a:r>
              <a:rPr lang="en-US" altLang="zh-CN" sz="28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   </a:t>
            </a:r>
            <a:r>
              <a:rPr lang="zh-CN" altLang="zh-CN" sz="28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辽</a:t>
            </a:r>
            <a:r>
              <a:rPr lang="zh-CN" altLang="zh-CN" sz="2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菜是根据辽宁地区民族和区域特点、饮食习俗，使用烧、炖、扒、焯、熘、拔丝、酱等烹调方法创建的一种地方菜系。因其具有满族特色、朝鲜族特色、农家特色、海鲜特色等，美名盛传。</a:t>
            </a:r>
            <a:endParaRPr lang="zh-CN" altLang="en-US" sz="2800" dirty="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7174" name="图片 2" descr="dd0e88cf6e08174c83962602a5c72f4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2845" y="5517515"/>
            <a:ext cx="2130425" cy="136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图片 4" descr="3b58f9183462905636822bc5575ae31f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175" y="753745"/>
            <a:ext cx="1782445" cy="181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组合 12"/>
          <p:cNvGrpSpPr/>
          <p:nvPr/>
        </p:nvGrpSpPr>
        <p:grpSpPr>
          <a:xfrm>
            <a:off x="5592445" y="60325"/>
            <a:ext cx="7039610" cy="816610"/>
            <a:chOff x="8807" y="95"/>
            <a:chExt cx="11086" cy="1286"/>
          </a:xfrm>
        </p:grpSpPr>
        <p:pic>
          <p:nvPicPr>
            <p:cNvPr id="14" name="图片 13" descr="1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8807" y="95"/>
              <a:ext cx="1694" cy="1287"/>
            </a:xfrm>
            <a:prstGeom prst="rect">
              <a:avLst/>
            </a:prstGeom>
          </p:spPr>
        </p:pic>
        <p:sp>
          <p:nvSpPr>
            <p:cNvPr id="15" name="矩形 14"/>
            <p:cNvSpPr/>
            <p:nvPr>
              <p:custDataLst>
                <p:tags r:id="rId5"/>
              </p:custDataLst>
            </p:nvPr>
          </p:nvSpPr>
          <p:spPr>
            <a:xfrm>
              <a:off x="10391" y="297"/>
              <a:ext cx="9502" cy="89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rgbClr val="0180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lvl="0" algn="ctr"/>
              <a:r>
                <a:rPr lang="zh-CN" altLang="en-US" b="1" spc="12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学习情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景一</a:t>
              </a:r>
              <a:r>
                <a:rPr lang="en-US" altLang="zh-CN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 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安宁辽河—辽宁省</a:t>
              </a:r>
              <a:endParaRPr lang="zh-CN" altLang="en-US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lt"/>
              </a:endParaRPr>
            </a:p>
          </p:txBody>
        </p:sp>
      </p:grpSp>
      <p:sp>
        <p:nvSpPr>
          <p:cNvPr id="16" name="Freeform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455295" cy="1421130"/>
          </a:xfrm>
          <a:custGeom>
            <a:avLst/>
            <a:gdLst>
              <a:gd name="T0" fmla="*/ 0 w 479"/>
              <a:gd name="T1" fmla="*/ 0 h 728"/>
              <a:gd name="T2" fmla="*/ 0 w 479"/>
              <a:gd name="T3" fmla="*/ 652249 h 728"/>
              <a:gd name="T4" fmla="*/ 221963 w 479"/>
              <a:gd name="T5" fmla="*/ 868075 h 728"/>
              <a:gd name="T6" fmla="*/ 443001 w 479"/>
              <a:gd name="T7" fmla="*/ 652249 h 728"/>
              <a:gd name="T8" fmla="*/ 443001 w 479"/>
              <a:gd name="T9" fmla="*/ 0 h 728"/>
              <a:gd name="T10" fmla="*/ 0 w 479"/>
              <a:gd name="T11" fmla="*/ 0 h 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9" h="728">
                <a:moveTo>
                  <a:pt x="0" y="0"/>
                </a:moveTo>
                <a:lnTo>
                  <a:pt x="0" y="547"/>
                </a:lnTo>
                <a:lnTo>
                  <a:pt x="240" y="728"/>
                </a:lnTo>
                <a:lnTo>
                  <a:pt x="479" y="547"/>
                </a:lnTo>
                <a:lnTo>
                  <a:pt x="4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r>
              <a:rPr lang="zh-CN" altLang="en-US" sz="2000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专</a:t>
            </a:r>
            <a:r>
              <a:rPr lang="zh-CN" altLang="en-US" sz="2000" b="1" spc="1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题二</a:t>
            </a:r>
            <a:endParaRPr lang="zh-CN" altLang="en-US" sz="2000" b="1" spc="1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1" descr="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75" b="41437"/>
          <a:stretch>
            <a:fillRect/>
          </a:stretch>
        </p:blipFill>
        <p:spPr bwMode="auto">
          <a:xfrm>
            <a:off x="394495" y="2724151"/>
            <a:ext cx="11453284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 descr="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60" b="35240"/>
          <a:stretch>
            <a:fillRect/>
          </a:stretch>
        </p:blipFill>
        <p:spPr bwMode="auto">
          <a:xfrm>
            <a:off x="1463412" y="1140884"/>
            <a:ext cx="8911167" cy="417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 bwMode="auto">
          <a:xfrm>
            <a:off x="3842545" y="2423584"/>
            <a:ext cx="5141383" cy="776816"/>
            <a:chOff x="4537" y="2862"/>
            <a:chExt cx="6073" cy="918"/>
          </a:xfrm>
        </p:grpSpPr>
        <p:sp>
          <p:nvSpPr>
            <p:cNvPr id="4101" name="文本框 4"/>
            <p:cNvSpPr txBox="1">
              <a:spLocks noChangeArrowheads="1"/>
            </p:cNvSpPr>
            <p:nvPr/>
          </p:nvSpPr>
          <p:spPr bwMode="auto">
            <a:xfrm>
              <a:off x="5456" y="2862"/>
              <a:ext cx="5154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述</a:t>
              </a:r>
              <a:r>
                <a:rPr lang="en-US" altLang="zh-CN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美</a:t>
              </a:r>
              <a:r>
                <a:rPr lang="en-US" altLang="zh-CN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展</a:t>
              </a:r>
              <a:r>
                <a:rPr lang="en-US" altLang="zh-CN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自</a:t>
              </a:r>
              <a:r>
                <a:rPr lang="en-US" altLang="zh-CN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信</a:t>
              </a:r>
            </a:p>
          </p:txBody>
        </p:sp>
        <p:sp>
          <p:nvSpPr>
            <p:cNvPr id="40" name="椭圆 39"/>
            <p:cNvSpPr/>
            <p:nvPr/>
          </p:nvSpPr>
          <p:spPr>
            <a:xfrm>
              <a:off x="4537" y="2930"/>
              <a:ext cx="918" cy="850"/>
            </a:xfrm>
            <a:prstGeom prst="ellipse">
              <a:avLst/>
            </a:prstGeom>
            <a:solidFill>
              <a:srgbClr val="C79F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noProof="1">
                  <a:latin typeface="华文新魏" panose="02010800040101010101" pitchFamily="2" charset="-122"/>
                  <a:ea typeface="华文新魏" panose="02010800040101010101" pitchFamily="2" charset="-122"/>
                </a:rPr>
                <a:t>叁</a:t>
              </a: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532846" y="-309034"/>
            <a:ext cx="184730" cy="36933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CN" altLang="zh-CN"/>
          </a:p>
        </p:txBody>
      </p:sp>
      <p:sp>
        <p:nvSpPr>
          <p:cNvPr id="16394" name="Text Box 4"/>
          <p:cNvSpPr txBox="1">
            <a:spLocks noChangeArrowheads="1"/>
          </p:cNvSpPr>
          <p:nvPr/>
        </p:nvSpPr>
        <p:spPr bwMode="auto">
          <a:xfrm>
            <a:off x="832645" y="6248400"/>
            <a:ext cx="11857567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4265" b="1"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zh-CN" sz="1865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7" name="左大括号 6"/>
          <p:cNvSpPr/>
          <p:nvPr/>
        </p:nvSpPr>
        <p:spPr>
          <a:xfrm>
            <a:off x="4440555" y="1393190"/>
            <a:ext cx="720090" cy="3703320"/>
          </a:xfrm>
          <a:prstGeom prst="leftBrace">
            <a:avLst/>
          </a:prstGeom>
          <a:ln w="31750" cap="rnd">
            <a:solidFill>
              <a:schemeClr val="accent2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263525" y="2493645"/>
            <a:ext cx="4083685" cy="948055"/>
            <a:chOff x="302" y="4039"/>
            <a:chExt cx="6431" cy="1493"/>
          </a:xfrm>
        </p:grpSpPr>
        <p:sp>
          <p:nvSpPr>
            <p:cNvPr id="11270" name="Freeform 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02" y="4039"/>
              <a:ext cx="4427" cy="1478"/>
            </a:xfrm>
            <a:custGeom>
              <a:avLst/>
              <a:gdLst>
                <a:gd name="T0" fmla="*/ 466629 w 2370"/>
                <a:gd name="T1" fmla="*/ 0 h 964"/>
                <a:gd name="T2" fmla="*/ 0 w 2370"/>
                <a:gd name="T3" fmla="*/ 0 h 964"/>
                <a:gd name="T4" fmla="*/ 1842164 w 2370"/>
                <a:gd name="T5" fmla="*/ 1149775 h 964"/>
                <a:gd name="T6" fmla="*/ 2308793 w 2370"/>
                <a:gd name="T7" fmla="*/ 1149775 h 964"/>
                <a:gd name="T8" fmla="*/ 466629 w 2370"/>
                <a:gd name="T9" fmla="*/ 0 h 9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70" h="964">
                  <a:moveTo>
                    <a:pt x="479" y="0"/>
                  </a:moveTo>
                  <a:lnTo>
                    <a:pt x="0" y="0"/>
                  </a:lnTo>
                  <a:lnTo>
                    <a:pt x="1891" y="964"/>
                  </a:lnTo>
                  <a:lnTo>
                    <a:pt x="2370" y="964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3" name="TextBox 4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05" y="4380"/>
              <a:ext cx="6128" cy="1152"/>
            </a:xfrm>
            <a:prstGeom prst="rect">
              <a:avLst/>
            </a:prstGeom>
            <a:solidFill>
              <a:srgbClr val="769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25120" tIns="162560" rIns="325120" bIns="162560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  <a:r>
                <a:rPr lang="zh-CN" altLang="en-US" sz="28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辽宁</a:t>
              </a:r>
              <a:r>
                <a:rPr lang="zh-CN" altLang="en-US" sz="28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省</a:t>
              </a:r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文化艺术</a:t>
              </a:r>
            </a:p>
          </p:txBody>
        </p:sp>
        <p:sp>
          <p:nvSpPr>
            <p:cNvPr id="11274" name="Freeform 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02" y="4039"/>
              <a:ext cx="860" cy="1191"/>
            </a:xfrm>
            <a:custGeom>
              <a:avLst/>
              <a:gdLst>
                <a:gd name="T0" fmla="*/ 0 w 479"/>
                <a:gd name="T1" fmla="*/ 0 h 728"/>
                <a:gd name="T2" fmla="*/ 0 w 479"/>
                <a:gd name="T3" fmla="*/ 652249 h 728"/>
                <a:gd name="T4" fmla="*/ 221963 w 479"/>
                <a:gd name="T5" fmla="*/ 868075 h 728"/>
                <a:gd name="T6" fmla="*/ 443001 w 479"/>
                <a:gd name="T7" fmla="*/ 652249 h 728"/>
                <a:gd name="T8" fmla="*/ 443001 w 479"/>
                <a:gd name="T9" fmla="*/ 0 h 728"/>
                <a:gd name="T10" fmla="*/ 0 w 479"/>
                <a:gd name="T11" fmla="*/ 0 h 7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9" h="728">
                  <a:moveTo>
                    <a:pt x="0" y="0"/>
                  </a:moveTo>
                  <a:lnTo>
                    <a:pt x="0" y="547"/>
                  </a:lnTo>
                  <a:lnTo>
                    <a:pt x="240" y="728"/>
                  </a:lnTo>
                  <a:lnTo>
                    <a:pt x="479" y="547"/>
                  </a:lnTo>
                  <a:lnTo>
                    <a:pt x="4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9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5325745" y="1196340"/>
            <a:ext cx="3782060" cy="755650"/>
          </a:xfrm>
          <a:prstGeom prst="rect">
            <a:avLst/>
          </a:prstGeom>
          <a:solidFill>
            <a:srgbClr val="769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25120" tIns="162560" rIns="325120" bIns="1625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（一）辽河文化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5304790" y="4436745"/>
            <a:ext cx="3759835" cy="735330"/>
          </a:xfrm>
          <a:prstGeom prst="rect">
            <a:avLst/>
          </a:prstGeom>
          <a:solidFill>
            <a:srgbClr val="769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25120" tIns="162560" rIns="325120" bIns="16256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（二）文学曲艺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5592445" y="60325"/>
            <a:ext cx="7039610" cy="816610"/>
            <a:chOff x="8807" y="95"/>
            <a:chExt cx="11086" cy="1286"/>
          </a:xfrm>
        </p:grpSpPr>
        <p:pic>
          <p:nvPicPr>
            <p:cNvPr id="16" name="图片 15" descr="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8807" y="95"/>
              <a:ext cx="1694" cy="1287"/>
            </a:xfrm>
            <a:prstGeom prst="rect">
              <a:avLst/>
            </a:prstGeom>
          </p:spPr>
        </p:pic>
        <p:sp>
          <p:nvSpPr>
            <p:cNvPr id="18" name="矩形 17"/>
            <p:cNvSpPr/>
            <p:nvPr>
              <p:custDataLst>
                <p:tags r:id="rId3"/>
              </p:custDataLst>
            </p:nvPr>
          </p:nvSpPr>
          <p:spPr>
            <a:xfrm>
              <a:off x="10391" y="297"/>
              <a:ext cx="9502" cy="89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rgbClr val="0180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lvl="0" algn="ctr"/>
              <a:r>
                <a:rPr lang="zh-CN" altLang="en-US" b="1" spc="12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学习情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景一</a:t>
              </a:r>
              <a:r>
                <a:rPr lang="en-US" altLang="zh-CN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 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安宁辽河—辽宁省</a:t>
              </a:r>
              <a:endParaRPr lang="zh-CN" altLang="en-US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lt"/>
              </a:endParaRPr>
            </a:p>
          </p:txBody>
        </p:sp>
      </p:grpSp>
      <p:sp>
        <p:nvSpPr>
          <p:cNvPr id="19" name="Freeform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455295" cy="1421130"/>
          </a:xfrm>
          <a:custGeom>
            <a:avLst/>
            <a:gdLst>
              <a:gd name="T0" fmla="*/ 0 w 479"/>
              <a:gd name="T1" fmla="*/ 0 h 728"/>
              <a:gd name="T2" fmla="*/ 0 w 479"/>
              <a:gd name="T3" fmla="*/ 652249 h 728"/>
              <a:gd name="T4" fmla="*/ 221963 w 479"/>
              <a:gd name="T5" fmla="*/ 868075 h 728"/>
              <a:gd name="T6" fmla="*/ 443001 w 479"/>
              <a:gd name="T7" fmla="*/ 652249 h 728"/>
              <a:gd name="T8" fmla="*/ 443001 w 479"/>
              <a:gd name="T9" fmla="*/ 0 h 728"/>
              <a:gd name="T10" fmla="*/ 0 w 479"/>
              <a:gd name="T11" fmla="*/ 0 h 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9" h="728">
                <a:moveTo>
                  <a:pt x="0" y="0"/>
                </a:moveTo>
                <a:lnTo>
                  <a:pt x="0" y="547"/>
                </a:lnTo>
                <a:lnTo>
                  <a:pt x="240" y="728"/>
                </a:lnTo>
                <a:lnTo>
                  <a:pt x="479" y="547"/>
                </a:lnTo>
                <a:lnTo>
                  <a:pt x="4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r>
              <a:rPr lang="zh-CN" altLang="en-US" sz="2000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专</a:t>
            </a:r>
            <a:r>
              <a:rPr lang="zh-CN" altLang="en-US" sz="2000" b="1" spc="1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题二</a:t>
            </a:r>
            <a:endParaRPr lang="zh-CN" altLang="en-US" sz="2000" b="1" spc="1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bldLvl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695960" y="405130"/>
            <a:ext cx="4083685" cy="948055"/>
            <a:chOff x="302" y="4039"/>
            <a:chExt cx="6431" cy="1493"/>
          </a:xfrm>
        </p:grpSpPr>
        <p:sp>
          <p:nvSpPr>
            <p:cNvPr id="11270" name="Freeform 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02" y="4039"/>
              <a:ext cx="4427" cy="1478"/>
            </a:xfrm>
            <a:custGeom>
              <a:avLst/>
              <a:gdLst>
                <a:gd name="T0" fmla="*/ 466629 w 2370"/>
                <a:gd name="T1" fmla="*/ 0 h 964"/>
                <a:gd name="T2" fmla="*/ 0 w 2370"/>
                <a:gd name="T3" fmla="*/ 0 h 964"/>
                <a:gd name="T4" fmla="*/ 1842164 w 2370"/>
                <a:gd name="T5" fmla="*/ 1149775 h 964"/>
                <a:gd name="T6" fmla="*/ 2308793 w 2370"/>
                <a:gd name="T7" fmla="*/ 1149775 h 964"/>
                <a:gd name="T8" fmla="*/ 466629 w 2370"/>
                <a:gd name="T9" fmla="*/ 0 h 9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70" h="964">
                  <a:moveTo>
                    <a:pt x="479" y="0"/>
                  </a:moveTo>
                  <a:lnTo>
                    <a:pt x="0" y="0"/>
                  </a:lnTo>
                  <a:lnTo>
                    <a:pt x="1891" y="964"/>
                  </a:lnTo>
                  <a:lnTo>
                    <a:pt x="2370" y="964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3" name="TextBox 4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05" y="4380"/>
              <a:ext cx="6128" cy="1152"/>
            </a:xfrm>
            <a:prstGeom prst="rect">
              <a:avLst/>
            </a:prstGeom>
            <a:solidFill>
              <a:srgbClr val="769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25120" tIns="162560" rIns="325120" bIns="162560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  <a:r>
                <a:rPr lang="zh-CN" altLang="en-US" sz="28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辽宁</a:t>
              </a:r>
              <a:r>
                <a:rPr lang="zh-CN" altLang="en-US" sz="28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省</a:t>
              </a:r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文化艺术</a:t>
              </a:r>
            </a:p>
          </p:txBody>
        </p:sp>
        <p:sp>
          <p:nvSpPr>
            <p:cNvPr id="11274" name="Freeform 6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02" y="4039"/>
              <a:ext cx="860" cy="1191"/>
            </a:xfrm>
            <a:custGeom>
              <a:avLst/>
              <a:gdLst>
                <a:gd name="T0" fmla="*/ 0 w 479"/>
                <a:gd name="T1" fmla="*/ 0 h 728"/>
                <a:gd name="T2" fmla="*/ 0 w 479"/>
                <a:gd name="T3" fmla="*/ 652249 h 728"/>
                <a:gd name="T4" fmla="*/ 221963 w 479"/>
                <a:gd name="T5" fmla="*/ 868075 h 728"/>
                <a:gd name="T6" fmla="*/ 443001 w 479"/>
                <a:gd name="T7" fmla="*/ 652249 h 728"/>
                <a:gd name="T8" fmla="*/ 443001 w 479"/>
                <a:gd name="T9" fmla="*/ 0 h 728"/>
                <a:gd name="T10" fmla="*/ 0 w 479"/>
                <a:gd name="T11" fmla="*/ 0 h 7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9" h="728">
                  <a:moveTo>
                    <a:pt x="0" y="0"/>
                  </a:moveTo>
                  <a:lnTo>
                    <a:pt x="0" y="547"/>
                  </a:lnTo>
                  <a:lnTo>
                    <a:pt x="240" y="728"/>
                  </a:lnTo>
                  <a:lnTo>
                    <a:pt x="479" y="547"/>
                  </a:lnTo>
                  <a:lnTo>
                    <a:pt x="4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9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38480" y="2675255"/>
            <a:ext cx="11205210" cy="3601720"/>
            <a:chOff x="1663" y="4267"/>
            <a:chExt cx="16830" cy="5672"/>
          </a:xfrm>
        </p:grpSpPr>
        <p:sp>
          <p:nvSpPr>
            <p:cNvPr id="219" name=" 219"/>
            <p:cNvSpPr/>
            <p:nvPr>
              <p:custDataLst>
                <p:tags r:id="rId4"/>
              </p:custDataLst>
            </p:nvPr>
          </p:nvSpPr>
          <p:spPr>
            <a:xfrm>
              <a:off x="1663" y="4289"/>
              <a:ext cx="16830" cy="5650"/>
            </a:xfrm>
            <a:prstGeom prst="roundRect">
              <a:avLst>
                <a:gd name="adj" fmla="val 50000"/>
              </a:avLst>
            </a:prstGeom>
            <a:solidFill>
              <a:srgbClr val="8697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spcBef>
                  <a:spcPct val="15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indent="-214630" eaLnBrk="0" hangingPunct="0">
                <a:spcBef>
                  <a:spcPct val="15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indent="-171450" eaLnBrk="0" hangingPunct="0">
                <a:spcBef>
                  <a:spcPct val="15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indent="-171450" eaLnBrk="0" hangingPunct="0">
                <a:spcBef>
                  <a:spcPct val="15000"/>
                </a:spcBef>
                <a:buChar char="–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indent="-171450" eaLnBrk="0" hangingPunct="0">
                <a:spcBef>
                  <a:spcPct val="15000"/>
                </a:spcBef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indent="-171450" eaLnBrk="0" fontAlgn="base" hangingPunct="0">
                <a:spcBef>
                  <a:spcPct val="15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indent="-171450" eaLnBrk="0" fontAlgn="base" hangingPunct="0">
                <a:spcBef>
                  <a:spcPct val="15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indent="-171450" eaLnBrk="0" fontAlgn="base" hangingPunct="0">
                <a:spcBef>
                  <a:spcPct val="15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indent="-171450" eaLnBrk="0" fontAlgn="base" hangingPunct="0">
                <a:spcBef>
                  <a:spcPct val="15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  <p:sp>
          <p:nvSpPr>
            <p:cNvPr id="20483" name="Rectangle 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904" y="4267"/>
              <a:ext cx="15717" cy="5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</a:pPr>
              <a:r>
                <a:rPr lang="zh-CN" altLang="zh-CN" b="1" dirty="0">
                  <a:ea typeface="仿宋_GB2312" pitchFamily="49" charset="-122"/>
                </a:rPr>
                <a:t>     </a:t>
              </a:r>
              <a:r>
                <a:rPr lang="en-US" altLang="zh-CN" b="1" dirty="0">
                  <a:ea typeface="仿宋_GB2312" pitchFamily="49" charset="-122"/>
                </a:rPr>
                <a:t>        </a:t>
              </a:r>
              <a:endParaRPr lang="zh-CN" altLang="en-US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888365" y="1636395"/>
            <a:ext cx="3883025" cy="755650"/>
          </a:xfrm>
          <a:prstGeom prst="rect">
            <a:avLst/>
          </a:prstGeom>
          <a:solidFill>
            <a:srgbClr val="769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25120" tIns="162560" rIns="325120" bIns="1625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（一）辽河文化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560290" y="3076009"/>
            <a:ext cx="90730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   </a:t>
            </a:r>
            <a:r>
              <a:rPr lang="zh-CN" altLang="zh-CN" sz="28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辽</a:t>
            </a:r>
            <a:r>
              <a:rPr lang="zh-CN" altLang="zh-CN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河文化是辽宁地域文化的代表性符号。辽河是辽宁的母亲河，也是中华文明的母亲河之一。</a:t>
            </a:r>
            <a:r>
              <a:rPr lang="en-US" altLang="zh-CN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</a:t>
            </a:r>
            <a:r>
              <a:rPr lang="zh-CN" altLang="zh-CN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世纪</a:t>
            </a:r>
            <a:r>
              <a:rPr lang="en-US" altLang="zh-CN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80</a:t>
            </a:r>
            <a:r>
              <a:rPr lang="zh-CN" altLang="zh-CN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年代以来，以营口金牛山、阜新查海和朝阳牛河梁等遗址的发掘为代表，辽河文明成为中华文明的重要源头之一。</a:t>
            </a:r>
            <a:endParaRPr lang="zh-CN" altLang="en-US" sz="28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5592445" y="60325"/>
            <a:ext cx="7039610" cy="816610"/>
            <a:chOff x="8807" y="95"/>
            <a:chExt cx="11086" cy="1286"/>
          </a:xfrm>
        </p:grpSpPr>
        <p:pic>
          <p:nvPicPr>
            <p:cNvPr id="21" name="图片 20" descr="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8807" y="95"/>
              <a:ext cx="1694" cy="1287"/>
            </a:xfrm>
            <a:prstGeom prst="rect">
              <a:avLst/>
            </a:prstGeom>
          </p:spPr>
        </p:pic>
        <p:sp>
          <p:nvSpPr>
            <p:cNvPr id="22" name="矩形 21"/>
            <p:cNvSpPr/>
            <p:nvPr>
              <p:custDataLst>
                <p:tags r:id="rId3"/>
              </p:custDataLst>
            </p:nvPr>
          </p:nvSpPr>
          <p:spPr>
            <a:xfrm>
              <a:off x="10391" y="297"/>
              <a:ext cx="9502" cy="89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rgbClr val="0180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lvl="0" algn="ctr"/>
              <a:r>
                <a:rPr lang="zh-CN" altLang="en-US" b="1" spc="12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学习情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景一</a:t>
              </a:r>
              <a:r>
                <a:rPr lang="en-US" altLang="zh-CN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 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安宁辽河—辽宁省</a:t>
              </a:r>
              <a:endParaRPr lang="zh-CN" altLang="en-US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lt"/>
              </a:endParaRPr>
            </a:p>
          </p:txBody>
        </p:sp>
      </p:grpSp>
      <p:sp>
        <p:nvSpPr>
          <p:cNvPr id="23" name="Freeform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455295" cy="1421130"/>
          </a:xfrm>
          <a:custGeom>
            <a:avLst/>
            <a:gdLst>
              <a:gd name="T0" fmla="*/ 0 w 479"/>
              <a:gd name="T1" fmla="*/ 0 h 728"/>
              <a:gd name="T2" fmla="*/ 0 w 479"/>
              <a:gd name="T3" fmla="*/ 652249 h 728"/>
              <a:gd name="T4" fmla="*/ 221963 w 479"/>
              <a:gd name="T5" fmla="*/ 868075 h 728"/>
              <a:gd name="T6" fmla="*/ 443001 w 479"/>
              <a:gd name="T7" fmla="*/ 652249 h 728"/>
              <a:gd name="T8" fmla="*/ 443001 w 479"/>
              <a:gd name="T9" fmla="*/ 0 h 728"/>
              <a:gd name="T10" fmla="*/ 0 w 479"/>
              <a:gd name="T11" fmla="*/ 0 h 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9" h="728">
                <a:moveTo>
                  <a:pt x="0" y="0"/>
                </a:moveTo>
                <a:lnTo>
                  <a:pt x="0" y="547"/>
                </a:lnTo>
                <a:lnTo>
                  <a:pt x="240" y="728"/>
                </a:lnTo>
                <a:lnTo>
                  <a:pt x="479" y="547"/>
                </a:lnTo>
                <a:lnTo>
                  <a:pt x="4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r>
              <a:rPr lang="zh-CN" altLang="en-US" sz="2000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专</a:t>
            </a:r>
            <a:r>
              <a:rPr lang="zh-CN" altLang="en-US" sz="2000" b="1" spc="1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题二</a:t>
            </a:r>
            <a:endParaRPr lang="zh-CN" altLang="en-US" sz="2000" b="1" spc="1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695960" y="405130"/>
            <a:ext cx="4083685" cy="948055"/>
            <a:chOff x="302" y="4039"/>
            <a:chExt cx="6431" cy="1493"/>
          </a:xfrm>
        </p:grpSpPr>
        <p:sp>
          <p:nvSpPr>
            <p:cNvPr id="11270" name="Freeform 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02" y="4039"/>
              <a:ext cx="4427" cy="1478"/>
            </a:xfrm>
            <a:custGeom>
              <a:avLst/>
              <a:gdLst>
                <a:gd name="T0" fmla="*/ 466629 w 2370"/>
                <a:gd name="T1" fmla="*/ 0 h 964"/>
                <a:gd name="T2" fmla="*/ 0 w 2370"/>
                <a:gd name="T3" fmla="*/ 0 h 964"/>
                <a:gd name="T4" fmla="*/ 1842164 w 2370"/>
                <a:gd name="T5" fmla="*/ 1149775 h 964"/>
                <a:gd name="T6" fmla="*/ 2308793 w 2370"/>
                <a:gd name="T7" fmla="*/ 1149775 h 964"/>
                <a:gd name="T8" fmla="*/ 466629 w 2370"/>
                <a:gd name="T9" fmla="*/ 0 h 9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70" h="964">
                  <a:moveTo>
                    <a:pt x="479" y="0"/>
                  </a:moveTo>
                  <a:lnTo>
                    <a:pt x="0" y="0"/>
                  </a:lnTo>
                  <a:lnTo>
                    <a:pt x="1891" y="964"/>
                  </a:lnTo>
                  <a:lnTo>
                    <a:pt x="2370" y="964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3" name="TextBox 4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05" y="4380"/>
              <a:ext cx="6128" cy="1152"/>
            </a:xfrm>
            <a:prstGeom prst="rect">
              <a:avLst/>
            </a:prstGeom>
            <a:solidFill>
              <a:srgbClr val="769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25120" tIns="162560" rIns="325120" bIns="162560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  <a:r>
                <a:rPr lang="zh-CN" altLang="en-US" sz="28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辽宁</a:t>
              </a:r>
              <a:r>
                <a:rPr lang="zh-CN" altLang="en-US" sz="28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省</a:t>
              </a:r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文化艺术</a:t>
              </a:r>
            </a:p>
          </p:txBody>
        </p:sp>
        <p:sp>
          <p:nvSpPr>
            <p:cNvPr id="11274" name="Freeform 6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02" y="4039"/>
              <a:ext cx="860" cy="1191"/>
            </a:xfrm>
            <a:custGeom>
              <a:avLst/>
              <a:gdLst>
                <a:gd name="T0" fmla="*/ 0 w 479"/>
                <a:gd name="T1" fmla="*/ 0 h 728"/>
                <a:gd name="T2" fmla="*/ 0 w 479"/>
                <a:gd name="T3" fmla="*/ 652249 h 728"/>
                <a:gd name="T4" fmla="*/ 221963 w 479"/>
                <a:gd name="T5" fmla="*/ 868075 h 728"/>
                <a:gd name="T6" fmla="*/ 443001 w 479"/>
                <a:gd name="T7" fmla="*/ 652249 h 728"/>
                <a:gd name="T8" fmla="*/ 443001 w 479"/>
                <a:gd name="T9" fmla="*/ 0 h 728"/>
                <a:gd name="T10" fmla="*/ 0 w 479"/>
                <a:gd name="T11" fmla="*/ 0 h 7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9" h="728">
                  <a:moveTo>
                    <a:pt x="0" y="0"/>
                  </a:moveTo>
                  <a:lnTo>
                    <a:pt x="0" y="547"/>
                  </a:lnTo>
                  <a:lnTo>
                    <a:pt x="240" y="728"/>
                  </a:lnTo>
                  <a:lnTo>
                    <a:pt x="479" y="547"/>
                  </a:lnTo>
                  <a:lnTo>
                    <a:pt x="4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9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056005" y="2709545"/>
            <a:ext cx="10687050" cy="3601720"/>
            <a:chOff x="1663" y="4267"/>
            <a:chExt cx="16830" cy="5672"/>
          </a:xfrm>
        </p:grpSpPr>
        <p:sp>
          <p:nvSpPr>
            <p:cNvPr id="219" name=" 219"/>
            <p:cNvSpPr/>
            <p:nvPr>
              <p:custDataLst>
                <p:tags r:id="rId4"/>
              </p:custDataLst>
            </p:nvPr>
          </p:nvSpPr>
          <p:spPr>
            <a:xfrm>
              <a:off x="1663" y="4289"/>
              <a:ext cx="16830" cy="5650"/>
            </a:xfrm>
            <a:prstGeom prst="roundRect">
              <a:avLst>
                <a:gd name="adj" fmla="val 50000"/>
              </a:avLst>
            </a:prstGeom>
            <a:solidFill>
              <a:srgbClr val="8697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spcBef>
                  <a:spcPct val="15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indent="-214630" eaLnBrk="0" hangingPunct="0">
                <a:spcBef>
                  <a:spcPct val="15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indent="-171450" eaLnBrk="0" hangingPunct="0">
                <a:spcBef>
                  <a:spcPct val="15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indent="-171450" eaLnBrk="0" hangingPunct="0">
                <a:spcBef>
                  <a:spcPct val="15000"/>
                </a:spcBef>
                <a:buChar char="–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indent="-171450" eaLnBrk="0" hangingPunct="0">
                <a:spcBef>
                  <a:spcPct val="15000"/>
                </a:spcBef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indent="-171450" eaLnBrk="0" fontAlgn="base" hangingPunct="0">
                <a:spcBef>
                  <a:spcPct val="15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indent="-171450" eaLnBrk="0" fontAlgn="base" hangingPunct="0">
                <a:spcBef>
                  <a:spcPct val="15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indent="-171450" eaLnBrk="0" fontAlgn="base" hangingPunct="0">
                <a:spcBef>
                  <a:spcPct val="15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indent="-171450" eaLnBrk="0" fontAlgn="base" hangingPunct="0">
                <a:spcBef>
                  <a:spcPct val="15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  <p:sp>
          <p:nvSpPr>
            <p:cNvPr id="20483" name="Rectangle 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606" y="4267"/>
              <a:ext cx="14308" cy="5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</a:pPr>
              <a:endParaRPr lang="zh-CN" altLang="en-US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888365" y="1636395"/>
            <a:ext cx="3883025" cy="755650"/>
          </a:xfrm>
          <a:prstGeom prst="rect">
            <a:avLst/>
          </a:prstGeom>
          <a:solidFill>
            <a:srgbClr val="769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25120" tIns="162560" rIns="325120" bIns="1625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（二）文学曲艺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20330" y="2984753"/>
            <a:ext cx="921702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    </a:t>
            </a:r>
            <a:r>
              <a:rPr lang="zh-CN" altLang="zh-CN" sz="280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辽</a:t>
            </a:r>
            <a:r>
              <a:rPr lang="zh-CN" altLang="zh-CN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宁省戏曲艺术种类齐全，特色鲜明。沈阳京剧院为“国家十大重点京剧院团”之一，沈阳唐派</a:t>
            </a:r>
            <a:r>
              <a:rPr lang="en-US" altLang="zh-CN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(</a:t>
            </a:r>
            <a:r>
              <a:rPr lang="zh-CN" altLang="zh-CN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唐韵笙</a:t>
            </a:r>
            <a:r>
              <a:rPr lang="en-US" altLang="zh-CN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)</a:t>
            </a:r>
            <a:r>
              <a:rPr lang="zh-CN" altLang="zh-CN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也是京剧的重要流派。评剧表演艺术家韩少云创立的韩派、花淑兰创立的花派和筱俊亭创立的筱派为沈阳评剧三大流派。辽剧，又称辽南戏，原为营口盖州农村祭祀娱人的一种主要演出形式。辽宁二人转享誉全国，最为知名的是铁岭民间艺术团和锦州黑山县的二人转。</a:t>
            </a:r>
            <a:endParaRPr lang="zh-CN" altLang="en-US" sz="28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592445" y="60325"/>
            <a:ext cx="7039610" cy="816610"/>
            <a:chOff x="8807" y="95"/>
            <a:chExt cx="11086" cy="1286"/>
          </a:xfrm>
        </p:grpSpPr>
        <p:pic>
          <p:nvPicPr>
            <p:cNvPr id="18" name="图片 17" descr="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8807" y="95"/>
              <a:ext cx="1694" cy="1287"/>
            </a:xfrm>
            <a:prstGeom prst="rect">
              <a:avLst/>
            </a:prstGeom>
          </p:spPr>
        </p:pic>
        <p:sp>
          <p:nvSpPr>
            <p:cNvPr id="19" name="矩形 18"/>
            <p:cNvSpPr/>
            <p:nvPr>
              <p:custDataLst>
                <p:tags r:id="rId3"/>
              </p:custDataLst>
            </p:nvPr>
          </p:nvSpPr>
          <p:spPr>
            <a:xfrm>
              <a:off x="10391" y="297"/>
              <a:ext cx="9502" cy="89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rgbClr val="0180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lvl="0" algn="ctr"/>
              <a:r>
                <a:rPr lang="zh-CN" altLang="en-US" b="1" spc="12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学习情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景一</a:t>
              </a:r>
              <a:r>
                <a:rPr lang="en-US" altLang="zh-CN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 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安宁辽河—辽宁省</a:t>
              </a:r>
              <a:endParaRPr lang="zh-CN" altLang="en-US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lt"/>
              </a:endParaRPr>
            </a:p>
          </p:txBody>
        </p:sp>
      </p:grpSp>
      <p:sp>
        <p:nvSpPr>
          <p:cNvPr id="20" name="Freeform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455295" cy="1421130"/>
          </a:xfrm>
          <a:custGeom>
            <a:avLst/>
            <a:gdLst>
              <a:gd name="T0" fmla="*/ 0 w 479"/>
              <a:gd name="T1" fmla="*/ 0 h 728"/>
              <a:gd name="T2" fmla="*/ 0 w 479"/>
              <a:gd name="T3" fmla="*/ 652249 h 728"/>
              <a:gd name="T4" fmla="*/ 221963 w 479"/>
              <a:gd name="T5" fmla="*/ 868075 h 728"/>
              <a:gd name="T6" fmla="*/ 443001 w 479"/>
              <a:gd name="T7" fmla="*/ 652249 h 728"/>
              <a:gd name="T8" fmla="*/ 443001 w 479"/>
              <a:gd name="T9" fmla="*/ 0 h 728"/>
              <a:gd name="T10" fmla="*/ 0 w 479"/>
              <a:gd name="T11" fmla="*/ 0 h 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9" h="728">
                <a:moveTo>
                  <a:pt x="0" y="0"/>
                </a:moveTo>
                <a:lnTo>
                  <a:pt x="0" y="547"/>
                </a:lnTo>
                <a:lnTo>
                  <a:pt x="240" y="728"/>
                </a:lnTo>
                <a:lnTo>
                  <a:pt x="479" y="547"/>
                </a:lnTo>
                <a:lnTo>
                  <a:pt x="4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r>
              <a:rPr lang="zh-CN" altLang="en-US" sz="2000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专</a:t>
            </a:r>
            <a:r>
              <a:rPr lang="zh-CN" altLang="en-US" sz="2000" b="1" spc="1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题二</a:t>
            </a:r>
            <a:endParaRPr lang="zh-CN" altLang="en-US" sz="2000" b="1" spc="1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532846" y="-309034"/>
            <a:ext cx="184730" cy="36933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CN" altLang="zh-CN"/>
          </a:p>
        </p:txBody>
      </p:sp>
      <p:sp>
        <p:nvSpPr>
          <p:cNvPr id="16394" name="Text Box 4"/>
          <p:cNvSpPr txBox="1">
            <a:spLocks noChangeArrowheads="1"/>
          </p:cNvSpPr>
          <p:nvPr/>
        </p:nvSpPr>
        <p:spPr bwMode="auto">
          <a:xfrm>
            <a:off x="832645" y="6248400"/>
            <a:ext cx="11857567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4265" b="1"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zh-CN" sz="1865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7" name="左大括号 6"/>
          <p:cNvSpPr/>
          <p:nvPr/>
        </p:nvSpPr>
        <p:spPr>
          <a:xfrm>
            <a:off x="4440555" y="1120775"/>
            <a:ext cx="720090" cy="3975735"/>
          </a:xfrm>
          <a:prstGeom prst="leftBrace">
            <a:avLst/>
          </a:prstGeom>
          <a:ln w="31750" cap="rnd">
            <a:solidFill>
              <a:schemeClr val="accent2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263525" y="2493645"/>
            <a:ext cx="4083685" cy="948055"/>
            <a:chOff x="302" y="4039"/>
            <a:chExt cx="6431" cy="1493"/>
          </a:xfrm>
        </p:grpSpPr>
        <p:sp>
          <p:nvSpPr>
            <p:cNvPr id="11270" name="Freeform 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02" y="4039"/>
              <a:ext cx="4427" cy="1478"/>
            </a:xfrm>
            <a:custGeom>
              <a:avLst/>
              <a:gdLst>
                <a:gd name="T0" fmla="*/ 466629 w 2370"/>
                <a:gd name="T1" fmla="*/ 0 h 964"/>
                <a:gd name="T2" fmla="*/ 0 w 2370"/>
                <a:gd name="T3" fmla="*/ 0 h 964"/>
                <a:gd name="T4" fmla="*/ 1842164 w 2370"/>
                <a:gd name="T5" fmla="*/ 1149775 h 964"/>
                <a:gd name="T6" fmla="*/ 2308793 w 2370"/>
                <a:gd name="T7" fmla="*/ 1149775 h 964"/>
                <a:gd name="T8" fmla="*/ 466629 w 2370"/>
                <a:gd name="T9" fmla="*/ 0 h 9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70" h="964">
                  <a:moveTo>
                    <a:pt x="479" y="0"/>
                  </a:moveTo>
                  <a:lnTo>
                    <a:pt x="0" y="0"/>
                  </a:lnTo>
                  <a:lnTo>
                    <a:pt x="1891" y="964"/>
                  </a:lnTo>
                  <a:lnTo>
                    <a:pt x="2370" y="964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3" name="TextBox 4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05" y="4380"/>
              <a:ext cx="6128" cy="1152"/>
            </a:xfrm>
            <a:prstGeom prst="rect">
              <a:avLst/>
            </a:prstGeom>
            <a:solidFill>
              <a:srgbClr val="769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25120" tIns="162560" rIns="325120" bIns="162560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  <a:r>
                <a:rPr lang="zh-CN" altLang="en-US" sz="28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辽宁</a:t>
              </a:r>
              <a:r>
                <a:rPr lang="zh-CN" altLang="en-US" sz="28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省</a:t>
              </a:r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旅游资源</a:t>
              </a:r>
            </a:p>
          </p:txBody>
        </p:sp>
        <p:sp>
          <p:nvSpPr>
            <p:cNvPr id="11274" name="Freeform 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02" y="4039"/>
              <a:ext cx="860" cy="1191"/>
            </a:xfrm>
            <a:custGeom>
              <a:avLst/>
              <a:gdLst>
                <a:gd name="T0" fmla="*/ 0 w 479"/>
                <a:gd name="T1" fmla="*/ 0 h 728"/>
                <a:gd name="T2" fmla="*/ 0 w 479"/>
                <a:gd name="T3" fmla="*/ 652249 h 728"/>
                <a:gd name="T4" fmla="*/ 221963 w 479"/>
                <a:gd name="T5" fmla="*/ 868075 h 728"/>
                <a:gd name="T6" fmla="*/ 443001 w 479"/>
                <a:gd name="T7" fmla="*/ 652249 h 728"/>
                <a:gd name="T8" fmla="*/ 443001 w 479"/>
                <a:gd name="T9" fmla="*/ 0 h 728"/>
                <a:gd name="T10" fmla="*/ 0 w 479"/>
                <a:gd name="T11" fmla="*/ 0 h 7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9" h="728">
                  <a:moveTo>
                    <a:pt x="0" y="0"/>
                  </a:moveTo>
                  <a:lnTo>
                    <a:pt x="0" y="547"/>
                  </a:lnTo>
                  <a:lnTo>
                    <a:pt x="240" y="728"/>
                  </a:lnTo>
                  <a:lnTo>
                    <a:pt x="479" y="547"/>
                  </a:lnTo>
                  <a:lnTo>
                    <a:pt x="4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9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5325745" y="982345"/>
            <a:ext cx="6514465" cy="755650"/>
          </a:xfrm>
          <a:prstGeom prst="rect">
            <a:avLst/>
          </a:prstGeom>
          <a:solidFill>
            <a:srgbClr val="769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25120" tIns="162560" rIns="325120" bIns="1625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2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沈阳故宫（世文遗）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5326380" y="2276475"/>
            <a:ext cx="6514465" cy="735330"/>
          </a:xfrm>
          <a:prstGeom prst="rect">
            <a:avLst/>
          </a:prstGeom>
          <a:solidFill>
            <a:srgbClr val="769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25120" tIns="162560" rIns="325120" bIns="16256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（二）</a:t>
            </a:r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盛京三陵（世文遗）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5319395" y="3500120"/>
            <a:ext cx="6524625" cy="735330"/>
          </a:xfrm>
          <a:prstGeom prst="rect">
            <a:avLst/>
          </a:prstGeom>
          <a:solidFill>
            <a:srgbClr val="769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25120" tIns="162560" rIns="325120" bIns="16256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（三）</a:t>
            </a:r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老虎滩海洋公园（</a:t>
            </a:r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5A</a:t>
            </a: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26380" y="4725035"/>
            <a:ext cx="6517640" cy="735330"/>
          </a:xfrm>
          <a:prstGeom prst="rect">
            <a:avLst/>
          </a:prstGeom>
          <a:solidFill>
            <a:srgbClr val="769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25120" tIns="162560" rIns="325120" bIns="16256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（四）</a:t>
            </a:r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大连市金石滩景区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592445" y="60325"/>
            <a:ext cx="7039610" cy="816610"/>
            <a:chOff x="8807" y="95"/>
            <a:chExt cx="11086" cy="1286"/>
          </a:xfrm>
        </p:grpSpPr>
        <p:pic>
          <p:nvPicPr>
            <p:cNvPr id="19" name="图片 18" descr="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8807" y="95"/>
              <a:ext cx="1694" cy="1287"/>
            </a:xfrm>
            <a:prstGeom prst="rect">
              <a:avLst/>
            </a:prstGeom>
          </p:spPr>
        </p:pic>
        <p:sp>
          <p:nvSpPr>
            <p:cNvPr id="20" name="矩形 19"/>
            <p:cNvSpPr/>
            <p:nvPr>
              <p:custDataLst>
                <p:tags r:id="rId3"/>
              </p:custDataLst>
            </p:nvPr>
          </p:nvSpPr>
          <p:spPr>
            <a:xfrm>
              <a:off x="10391" y="297"/>
              <a:ext cx="9502" cy="89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rgbClr val="0180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lvl="0" algn="ctr"/>
              <a:r>
                <a:rPr lang="zh-CN" altLang="en-US" b="1" spc="12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学习情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景一</a:t>
              </a:r>
              <a:r>
                <a:rPr lang="en-US" altLang="zh-CN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 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安宁辽河—辽宁省</a:t>
              </a:r>
              <a:endParaRPr lang="zh-CN" altLang="en-US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lt"/>
              </a:endParaRPr>
            </a:p>
          </p:txBody>
        </p:sp>
      </p:grpSp>
      <p:sp>
        <p:nvSpPr>
          <p:cNvPr id="21" name="Freeform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455295" cy="1421130"/>
          </a:xfrm>
          <a:custGeom>
            <a:avLst/>
            <a:gdLst>
              <a:gd name="T0" fmla="*/ 0 w 479"/>
              <a:gd name="T1" fmla="*/ 0 h 728"/>
              <a:gd name="T2" fmla="*/ 0 w 479"/>
              <a:gd name="T3" fmla="*/ 652249 h 728"/>
              <a:gd name="T4" fmla="*/ 221963 w 479"/>
              <a:gd name="T5" fmla="*/ 868075 h 728"/>
              <a:gd name="T6" fmla="*/ 443001 w 479"/>
              <a:gd name="T7" fmla="*/ 652249 h 728"/>
              <a:gd name="T8" fmla="*/ 443001 w 479"/>
              <a:gd name="T9" fmla="*/ 0 h 728"/>
              <a:gd name="T10" fmla="*/ 0 w 479"/>
              <a:gd name="T11" fmla="*/ 0 h 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9" h="728">
                <a:moveTo>
                  <a:pt x="0" y="0"/>
                </a:moveTo>
                <a:lnTo>
                  <a:pt x="0" y="547"/>
                </a:lnTo>
                <a:lnTo>
                  <a:pt x="240" y="728"/>
                </a:lnTo>
                <a:lnTo>
                  <a:pt x="479" y="547"/>
                </a:lnTo>
                <a:lnTo>
                  <a:pt x="4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r>
              <a:rPr lang="zh-CN" altLang="en-US" sz="2000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专</a:t>
            </a:r>
            <a:r>
              <a:rPr lang="zh-CN" altLang="en-US" sz="2000" b="1" spc="1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题二</a:t>
            </a:r>
            <a:endParaRPr lang="zh-CN" altLang="en-US" sz="2000" b="1" spc="1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bldLvl="0" animBg="1"/>
      <p:bldP spid="11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395605"/>
            <a:ext cx="4083685" cy="948055"/>
            <a:chOff x="302" y="4039"/>
            <a:chExt cx="6431" cy="1493"/>
          </a:xfrm>
        </p:grpSpPr>
        <p:sp>
          <p:nvSpPr>
            <p:cNvPr id="11270" name="Freeform 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02" y="4039"/>
              <a:ext cx="4427" cy="1478"/>
            </a:xfrm>
            <a:custGeom>
              <a:avLst/>
              <a:gdLst>
                <a:gd name="T0" fmla="*/ 466629 w 2370"/>
                <a:gd name="T1" fmla="*/ 0 h 964"/>
                <a:gd name="T2" fmla="*/ 0 w 2370"/>
                <a:gd name="T3" fmla="*/ 0 h 964"/>
                <a:gd name="T4" fmla="*/ 1842164 w 2370"/>
                <a:gd name="T5" fmla="*/ 1149775 h 964"/>
                <a:gd name="T6" fmla="*/ 2308793 w 2370"/>
                <a:gd name="T7" fmla="*/ 1149775 h 964"/>
                <a:gd name="T8" fmla="*/ 466629 w 2370"/>
                <a:gd name="T9" fmla="*/ 0 h 9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70" h="964">
                  <a:moveTo>
                    <a:pt x="479" y="0"/>
                  </a:moveTo>
                  <a:lnTo>
                    <a:pt x="0" y="0"/>
                  </a:lnTo>
                  <a:lnTo>
                    <a:pt x="1891" y="964"/>
                  </a:lnTo>
                  <a:lnTo>
                    <a:pt x="2370" y="964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3" name="TextBox 4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605" y="4380"/>
              <a:ext cx="6128" cy="1152"/>
            </a:xfrm>
            <a:prstGeom prst="rect">
              <a:avLst/>
            </a:prstGeom>
            <a:solidFill>
              <a:srgbClr val="769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25120" tIns="162560" rIns="325120" bIns="162560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  <a:r>
                <a:rPr lang="zh-CN" altLang="en-US" sz="28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辽宁</a:t>
              </a:r>
              <a:r>
                <a:rPr lang="zh-CN" altLang="en-US" sz="28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省</a:t>
              </a:r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旅游资源</a:t>
              </a:r>
            </a:p>
          </p:txBody>
        </p:sp>
        <p:sp>
          <p:nvSpPr>
            <p:cNvPr id="11274" name="Freeform 6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02" y="4039"/>
              <a:ext cx="860" cy="1191"/>
            </a:xfrm>
            <a:custGeom>
              <a:avLst/>
              <a:gdLst>
                <a:gd name="T0" fmla="*/ 0 w 479"/>
                <a:gd name="T1" fmla="*/ 0 h 728"/>
                <a:gd name="T2" fmla="*/ 0 w 479"/>
                <a:gd name="T3" fmla="*/ 652249 h 728"/>
                <a:gd name="T4" fmla="*/ 221963 w 479"/>
                <a:gd name="T5" fmla="*/ 868075 h 728"/>
                <a:gd name="T6" fmla="*/ 443001 w 479"/>
                <a:gd name="T7" fmla="*/ 652249 h 728"/>
                <a:gd name="T8" fmla="*/ 443001 w 479"/>
                <a:gd name="T9" fmla="*/ 0 h 728"/>
                <a:gd name="T10" fmla="*/ 0 w 479"/>
                <a:gd name="T11" fmla="*/ 0 h 7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9" h="728">
                  <a:moveTo>
                    <a:pt x="0" y="0"/>
                  </a:moveTo>
                  <a:lnTo>
                    <a:pt x="0" y="547"/>
                  </a:lnTo>
                  <a:lnTo>
                    <a:pt x="240" y="728"/>
                  </a:lnTo>
                  <a:lnTo>
                    <a:pt x="479" y="547"/>
                  </a:lnTo>
                  <a:lnTo>
                    <a:pt x="4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9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92405" y="1626870"/>
            <a:ext cx="3883025" cy="755650"/>
          </a:xfrm>
          <a:prstGeom prst="rect">
            <a:avLst/>
          </a:prstGeom>
          <a:solidFill>
            <a:srgbClr val="769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25120" tIns="162560" rIns="325120" bIns="1625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（一）</a:t>
            </a:r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沈阳故宫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椭圆 108"/>
          <p:cNvSpPr/>
          <p:nvPr>
            <p:custDataLst>
              <p:tags r:id="rId1"/>
            </p:custDataLst>
          </p:nvPr>
        </p:nvSpPr>
        <p:spPr>
          <a:xfrm>
            <a:off x="5218755" y="1477461"/>
            <a:ext cx="3806352" cy="1179895"/>
          </a:xfrm>
          <a:prstGeom prst="ellipse">
            <a:avLst/>
          </a:prstGeom>
          <a:gradFill flip="none" rotWithShape="1">
            <a:gsLst>
              <a:gs pos="47000">
                <a:srgbClr val="747474">
                  <a:alpha val="15000"/>
                </a:srgbClr>
              </a:gs>
              <a:gs pos="0">
                <a:schemeClr val="tx1">
                  <a:alpha val="23000"/>
                </a:schemeClr>
              </a:gs>
              <a:gs pos="100000">
                <a:srgbClr val="E8E8E8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endParaRPr lang="zh-CN" altLang="en-US" noProof="1">
              <a:solidFill>
                <a:prstClr val="white"/>
              </a:solidFill>
            </a:endParaRPr>
          </a:p>
        </p:txBody>
      </p:sp>
      <p:grpSp>
        <p:nvGrpSpPr>
          <p:cNvPr id="25" name="组合 110"/>
          <p:cNvGrpSpPr/>
          <p:nvPr/>
        </p:nvGrpSpPr>
        <p:grpSpPr>
          <a:xfrm>
            <a:off x="5386652" y="1743075"/>
            <a:ext cx="2202776" cy="4588933"/>
            <a:chOff x="5206229" y="1101404"/>
            <a:chExt cx="1646805" cy="458865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26" name="组合 111"/>
            <p:cNvGrpSpPr/>
            <p:nvPr/>
          </p:nvGrpSpPr>
          <p:grpSpPr>
            <a:xfrm>
              <a:off x="5624034" y="1101404"/>
              <a:ext cx="860661" cy="1640723"/>
              <a:chOff x="5537459" y="941354"/>
              <a:chExt cx="946727" cy="1804795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128" name="圆角矩形 127"/>
              <p:cNvSpPr/>
              <p:nvPr>
                <p:custDataLst>
                  <p:tags r:id="rId28"/>
                </p:custDataLst>
              </p:nvPr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solidFill>
                <a:srgbClr val="9966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9" name="圆角矩形 128"/>
              <p:cNvSpPr/>
              <p:nvPr>
                <p:custDataLst>
                  <p:tags r:id="rId29"/>
                </p:custDataLst>
              </p:nvPr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13" name="梯形 112"/>
            <p:cNvSpPr/>
            <p:nvPr>
              <p:custDataLst>
                <p:tags r:id="rId23"/>
              </p:custDataLst>
            </p:nvPr>
          </p:nvSpPr>
          <p:spPr>
            <a:xfrm rot="16200000">
              <a:off x="3776493" y="2613514"/>
              <a:ext cx="4506278" cy="1646805"/>
            </a:xfrm>
            <a:prstGeom prst="trapezoid">
              <a:avLst>
                <a:gd name="adj" fmla="val 9948"/>
              </a:avLst>
            </a:prstGeom>
            <a:solidFill>
              <a:srgbClr val="8697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7" name="组合 113"/>
            <p:cNvGrpSpPr/>
            <p:nvPr/>
          </p:nvGrpSpPr>
          <p:grpSpPr>
            <a:xfrm>
              <a:off x="5767215" y="1136749"/>
              <a:ext cx="568651" cy="996955"/>
              <a:chOff x="5695240" y="977137"/>
              <a:chExt cx="625516" cy="1096651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126" name="任意多边形 125"/>
              <p:cNvSpPr/>
              <p:nvPr>
                <p:custDataLst>
                  <p:tags r:id="rId26"/>
                </p:custDataLst>
              </p:nvPr>
            </p:nvSpPr>
            <p:spPr bwMode="auto">
              <a:xfrm rot="5400000">
                <a:off x="5533884" y="1302921"/>
                <a:ext cx="923924" cy="527529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01A9BB"/>
              </a:solidFill>
              <a:ln w="25400">
                <a:noFill/>
              </a:ln>
              <a:effectLst>
                <a:outerShdw blurRad="215900" dist="76200" dir="2700000" algn="tl" rotWithShape="0">
                  <a:prstClr val="black">
                    <a:alpha val="37000"/>
                  </a:prstClr>
                </a:outerShdw>
              </a:effectLst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7" name="任意多边形 126"/>
              <p:cNvSpPr/>
              <p:nvPr>
                <p:custDataLst>
                  <p:tags r:id="rId27"/>
                </p:custDataLst>
              </p:nvPr>
            </p:nvSpPr>
            <p:spPr bwMode="auto">
              <a:xfrm rot="5400000">
                <a:off x="5459672" y="1212705"/>
                <a:ext cx="1096651" cy="625516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C79F61"/>
              </a:solidFill>
              <a:ln w="25400">
                <a:noFill/>
              </a:ln>
              <a:effectLst/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8" name="组合 114"/>
            <p:cNvGrpSpPr/>
            <p:nvPr/>
          </p:nvGrpSpPr>
          <p:grpSpPr>
            <a:xfrm>
              <a:off x="5557148" y="1390171"/>
              <a:ext cx="1000117" cy="2076899"/>
              <a:chOff x="4137594" y="-68669"/>
              <a:chExt cx="1000117" cy="2076899"/>
            </a:xfrm>
            <a:scene3d>
              <a:camera prst="perspectiveFront">
                <a:rot lat="0" lon="1799981" rev="0"/>
              </a:camera>
              <a:lightRig rig="threePt" dir="t"/>
            </a:scene3d>
          </p:grpSpPr>
          <p:sp>
            <p:nvSpPr>
              <p:cNvPr id="124" name="文本框 200"/>
              <p:cNvSpPr txBox="1"/>
              <p:nvPr>
                <p:custDataLst>
                  <p:tags r:id="rId24"/>
                </p:custDataLst>
              </p:nvPr>
            </p:nvSpPr>
            <p:spPr>
              <a:xfrm>
                <a:off x="4137594" y="-68669"/>
                <a:ext cx="1000117" cy="36930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zh-CN" noProof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5" name="文本框 201"/>
              <p:cNvSpPr txBox="1"/>
              <p:nvPr>
                <p:custDataLst>
                  <p:tags r:id="rId25"/>
                </p:custDataLst>
              </p:nvPr>
            </p:nvSpPr>
            <p:spPr>
              <a:xfrm>
                <a:off x="4188959" y="1731248"/>
                <a:ext cx="895896" cy="27698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1" name="组合 129"/>
          <p:cNvGrpSpPr/>
          <p:nvPr/>
        </p:nvGrpSpPr>
        <p:grpSpPr>
          <a:xfrm>
            <a:off x="7589676" y="1775933"/>
            <a:ext cx="2286000" cy="4556337"/>
            <a:chOff x="6732800" y="1129344"/>
            <a:chExt cx="2286396" cy="455572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32" name="组合 130"/>
            <p:cNvGrpSpPr/>
            <p:nvPr/>
          </p:nvGrpSpPr>
          <p:grpSpPr>
            <a:xfrm>
              <a:off x="7264831" y="1129344"/>
              <a:ext cx="860661" cy="1640723"/>
              <a:chOff x="5537459" y="941354"/>
              <a:chExt cx="946727" cy="1804795"/>
            </a:xfrm>
            <a:scene3d>
              <a:camera prst="orthographicFront">
                <a:rot lat="20967539" lon="19191102" rev="113251"/>
              </a:camera>
              <a:lightRig rig="threePt" dir="t"/>
            </a:scene3d>
          </p:grpSpPr>
          <p:sp>
            <p:nvSpPr>
              <p:cNvPr id="145" name="圆角矩形 144"/>
              <p:cNvSpPr/>
              <p:nvPr>
                <p:custDataLst>
                  <p:tags r:id="rId21"/>
                </p:custDataLst>
              </p:nvPr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solidFill>
                <a:srgbClr val="9966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6" name="圆角矩形 145"/>
              <p:cNvSpPr/>
              <p:nvPr>
                <p:custDataLst>
                  <p:tags r:id="rId22"/>
                </p:custDataLst>
              </p:nvPr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32" name="梯形 131"/>
            <p:cNvSpPr/>
            <p:nvPr>
              <p:custDataLst>
                <p:tags r:id="rId16"/>
              </p:custDataLst>
            </p:nvPr>
          </p:nvSpPr>
          <p:spPr>
            <a:xfrm rot="5400000" flipH="1">
              <a:off x="5622899" y="2288769"/>
              <a:ext cx="4506198" cy="2286396"/>
            </a:xfrm>
            <a:prstGeom prst="trapezoid">
              <a:avLst>
                <a:gd name="adj" fmla="val 11105"/>
              </a:avLst>
            </a:prstGeom>
            <a:solidFill>
              <a:srgbClr val="E8E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3" name="组合 132"/>
            <p:cNvGrpSpPr/>
            <p:nvPr/>
          </p:nvGrpSpPr>
          <p:grpSpPr>
            <a:xfrm>
              <a:off x="7411034" y="1166629"/>
              <a:ext cx="568651" cy="996956"/>
              <a:chOff x="5695240" y="977137"/>
              <a:chExt cx="625516" cy="1096651"/>
            </a:xfrm>
            <a:scene3d>
              <a:camera prst="orthographicFront">
                <a:rot lat="20944032" lon="19239453" rev="161931"/>
              </a:camera>
              <a:lightRig rig="threePt" dir="t"/>
            </a:scene3d>
          </p:grpSpPr>
          <p:sp>
            <p:nvSpPr>
              <p:cNvPr id="143" name="任意多边形 142"/>
              <p:cNvSpPr/>
              <p:nvPr>
                <p:custDataLst>
                  <p:tags r:id="rId19"/>
                </p:custDataLst>
              </p:nvPr>
            </p:nvSpPr>
            <p:spPr bwMode="auto">
              <a:xfrm rot="5400000">
                <a:off x="5533885" y="1302922"/>
                <a:ext cx="923924" cy="527529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gradFill>
                <a:gsLst>
                  <a:gs pos="38000">
                    <a:srgbClr val="E04949"/>
                  </a:gs>
                  <a:gs pos="0">
                    <a:srgbClr val="E04949"/>
                  </a:gs>
                  <a:gs pos="100000">
                    <a:srgbClr val="E04949"/>
                  </a:gs>
                </a:gsLst>
                <a:lin ang="0" scaled="0"/>
              </a:gradFill>
              <a:ln w="25400">
                <a:noFill/>
              </a:ln>
              <a:effectLst>
                <a:outerShdw blurRad="215900" dist="76200" dir="2700000" algn="tl" rotWithShape="0">
                  <a:prstClr val="black">
                    <a:alpha val="37000"/>
                  </a:prstClr>
                </a:outerShdw>
              </a:effectLst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4" name="任意多边形 143"/>
              <p:cNvSpPr/>
              <p:nvPr>
                <p:custDataLst>
                  <p:tags r:id="rId20"/>
                </p:custDataLst>
              </p:nvPr>
            </p:nvSpPr>
            <p:spPr bwMode="auto">
              <a:xfrm rot="5400000">
                <a:off x="5459672" y="1212705"/>
                <a:ext cx="1096651" cy="625516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C79F61"/>
              </a:solidFill>
              <a:ln w="25400">
                <a:noFill/>
              </a:ln>
              <a:effectLst/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4" name="组合 133"/>
            <p:cNvGrpSpPr/>
            <p:nvPr/>
          </p:nvGrpSpPr>
          <p:grpSpPr>
            <a:xfrm>
              <a:off x="7196764" y="1383487"/>
              <a:ext cx="1000117" cy="2083561"/>
              <a:chOff x="4156909" y="-75353"/>
              <a:chExt cx="1000117" cy="2083561"/>
            </a:xfrm>
            <a:scene3d>
              <a:camera prst="perspectiveFront">
                <a:rot lat="0" lon="19799991" rev="0"/>
              </a:camera>
              <a:lightRig rig="threePt" dir="t"/>
            </a:scene3d>
          </p:grpSpPr>
          <p:sp>
            <p:nvSpPr>
              <p:cNvPr id="141" name="文本框 203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4156909" y="-75353"/>
                <a:ext cx="1000117" cy="36928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zh-CN" noProof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2" name="文本框 204"/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4188959" y="1731246"/>
                <a:ext cx="895896" cy="27696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7" name="组合 146"/>
          <p:cNvGrpSpPr/>
          <p:nvPr/>
        </p:nvGrpSpPr>
        <p:grpSpPr>
          <a:xfrm>
            <a:off x="9810063" y="1495848"/>
            <a:ext cx="2304627" cy="5212080"/>
            <a:chOff x="8500219" y="784648"/>
            <a:chExt cx="2195600" cy="506713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38" name="组合 147"/>
            <p:cNvGrpSpPr/>
            <p:nvPr/>
          </p:nvGrpSpPr>
          <p:grpSpPr>
            <a:xfrm>
              <a:off x="8910113" y="1110294"/>
              <a:ext cx="860661" cy="1640723"/>
              <a:chOff x="5537459" y="941354"/>
              <a:chExt cx="946727" cy="1804795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165" name="圆角矩形 164"/>
              <p:cNvSpPr/>
              <p:nvPr>
                <p:custDataLst>
                  <p:tags r:id="rId14"/>
                </p:custDataLst>
              </p:nvPr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solidFill>
                <a:srgbClr val="9966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6" name="圆角矩形 165"/>
              <p:cNvSpPr/>
              <p:nvPr>
                <p:custDataLst>
                  <p:tags r:id="rId15"/>
                </p:custDataLst>
              </p:nvPr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9" name="椭圆 148"/>
            <p:cNvSpPr/>
            <p:nvPr>
              <p:custDataLst>
                <p:tags r:id="rId8"/>
              </p:custDataLst>
            </p:nvPr>
          </p:nvSpPr>
          <p:spPr>
            <a:xfrm rot="5400000">
              <a:off x="7505773" y="2830722"/>
              <a:ext cx="5067134" cy="974986"/>
            </a:xfrm>
            <a:prstGeom prst="ellipse">
              <a:avLst/>
            </a:prstGeom>
            <a:gradFill flip="none" rotWithShape="1">
              <a:gsLst>
                <a:gs pos="47000">
                  <a:srgbClr val="747474">
                    <a:alpha val="15000"/>
                  </a:srgbClr>
                </a:gs>
                <a:gs pos="0">
                  <a:schemeClr val="tx1">
                    <a:alpha val="23000"/>
                  </a:schemeClr>
                </a:gs>
                <a:gs pos="100000">
                  <a:srgbClr val="E8E8E8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" name="梯形 149"/>
            <p:cNvSpPr/>
            <p:nvPr>
              <p:custDataLst>
                <p:tags r:id="rId9"/>
              </p:custDataLst>
            </p:nvPr>
          </p:nvSpPr>
          <p:spPr>
            <a:xfrm rot="16200000">
              <a:off x="7410163" y="2200660"/>
              <a:ext cx="4375712" cy="2195600"/>
            </a:xfrm>
            <a:prstGeom prst="trapezoid">
              <a:avLst>
                <a:gd name="adj" fmla="val 11105"/>
              </a:avLst>
            </a:prstGeom>
            <a:solidFill>
              <a:srgbClr val="769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9" name="组合 150"/>
            <p:cNvGrpSpPr/>
            <p:nvPr/>
          </p:nvGrpSpPr>
          <p:grpSpPr>
            <a:xfrm>
              <a:off x="9053294" y="1145639"/>
              <a:ext cx="568651" cy="996955"/>
              <a:chOff x="5695240" y="977137"/>
              <a:chExt cx="625516" cy="1096651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163" name="任意多边形 162"/>
              <p:cNvSpPr/>
              <p:nvPr>
                <p:custDataLst>
                  <p:tags r:id="rId12"/>
                </p:custDataLst>
              </p:nvPr>
            </p:nvSpPr>
            <p:spPr bwMode="auto">
              <a:xfrm rot="5400000">
                <a:off x="5533884" y="1302921"/>
                <a:ext cx="923924" cy="527529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01A9BB"/>
              </a:solidFill>
              <a:ln w="25400">
                <a:noFill/>
              </a:ln>
              <a:effectLst>
                <a:outerShdw blurRad="215900" dist="76200" dir="2700000" algn="tl" rotWithShape="0">
                  <a:prstClr val="black">
                    <a:alpha val="37000"/>
                  </a:prstClr>
                </a:outerShdw>
              </a:effectLst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4" name="任意多边形 163"/>
              <p:cNvSpPr/>
              <p:nvPr>
                <p:custDataLst>
                  <p:tags r:id="rId13"/>
                </p:custDataLst>
              </p:nvPr>
            </p:nvSpPr>
            <p:spPr bwMode="auto">
              <a:xfrm rot="5400000">
                <a:off x="5459672" y="1212705"/>
                <a:ext cx="1096651" cy="625516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C79F61"/>
              </a:solidFill>
              <a:ln w="25400">
                <a:noFill/>
              </a:ln>
              <a:effectLst/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0" name="组合 151"/>
            <p:cNvGrpSpPr/>
            <p:nvPr/>
          </p:nvGrpSpPr>
          <p:grpSpPr>
            <a:xfrm>
              <a:off x="8841962" y="1405447"/>
              <a:ext cx="1000117" cy="2053937"/>
              <a:chOff x="4118196" y="-53393"/>
              <a:chExt cx="1000117" cy="2053937"/>
            </a:xfrm>
            <a:scene3d>
              <a:camera prst="perspectiveFront">
                <a:rot lat="0" lon="1800000" rev="0"/>
              </a:camera>
              <a:lightRig rig="threePt" dir="t"/>
            </a:scene3d>
          </p:grpSpPr>
          <p:sp>
            <p:nvSpPr>
              <p:cNvPr id="161" name="文本框 206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4118196" y="-53393"/>
                <a:ext cx="1000117" cy="35906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zh-CN" noProof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2" name="文本框 207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4188959" y="1731248"/>
                <a:ext cx="895896" cy="26929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7416" name="文本框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445760" y="2893695"/>
            <a:ext cx="1975485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000" dirty="0">
                <a:solidFill>
                  <a:schemeClr val="bg1"/>
                </a:solidFill>
              </a:rPr>
              <a:t>沈阳故</a:t>
            </a:r>
            <a:r>
              <a:rPr lang="zh-CN" altLang="zh-CN" sz="2000" dirty="0" smtClean="0">
                <a:solidFill>
                  <a:schemeClr val="bg1"/>
                </a:solidFill>
              </a:rPr>
              <a:t>宫，</a:t>
            </a:r>
            <a:r>
              <a:rPr lang="zh-CN" altLang="zh-CN" sz="2000" dirty="0">
                <a:solidFill>
                  <a:schemeClr val="bg1"/>
                </a:solidFill>
              </a:rPr>
              <a:t>又称盛京皇宫，位于辽宁省沈阳市沈河区，为清朝初期的皇宫</a:t>
            </a:r>
            <a:r>
              <a:rPr lang="zh-CN" altLang="zh-CN" sz="2000" dirty="0" smtClean="0">
                <a:solidFill>
                  <a:schemeClr val="bg1"/>
                </a:solidFill>
              </a:rPr>
              <a:t>。它</a:t>
            </a:r>
            <a:r>
              <a:rPr lang="zh-CN" altLang="zh-CN" sz="2000" dirty="0">
                <a:solidFill>
                  <a:schemeClr val="bg1"/>
                </a:solidFill>
              </a:rPr>
              <a:t>不仅是中国仅存的两大皇家宫殿建筑群之一，也是中国关外唯一的一座皇家建筑群。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7417" name="文本框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524750" y="2850515"/>
            <a:ext cx="226123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000" dirty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</a:rPr>
              <a:t>沈阳故宫按照建筑布局和建造先后，分为</a:t>
            </a:r>
            <a:r>
              <a:rPr lang="en-US" altLang="zh-CN" sz="2000" dirty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</a:rPr>
              <a:t>3</a:t>
            </a:r>
            <a:r>
              <a:rPr lang="zh-CN" altLang="zh-CN" sz="2000" dirty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</a:rPr>
              <a:t>个部分</a:t>
            </a:r>
            <a:r>
              <a:rPr lang="en-US" altLang="zh-CN" sz="2000" dirty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</a:rPr>
              <a:t>:</a:t>
            </a:r>
            <a:r>
              <a:rPr lang="zh-CN" altLang="zh-CN" sz="2000" dirty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</a:rPr>
              <a:t>东路、中路和西路。</a:t>
            </a:r>
            <a:endParaRPr lang="zh-CN" altLang="en-US" sz="2000" dirty="0">
              <a:solidFill>
                <a:schemeClr val="accent6">
                  <a:lumMod val="50000"/>
                </a:schemeClr>
              </a:solidFill>
              <a:latin typeface="宋体" panose="02010600030101010101" pitchFamily="2" charset="-122"/>
            </a:endParaRPr>
          </a:p>
        </p:txBody>
      </p:sp>
      <p:sp>
        <p:nvSpPr>
          <p:cNvPr id="17418" name="文本框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888220" y="2657475"/>
            <a:ext cx="206883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dirty="0">
                <a:solidFill>
                  <a:schemeClr val="bg1"/>
                </a:solidFill>
              </a:rPr>
              <a:t>2004</a:t>
            </a:r>
            <a:r>
              <a:rPr lang="zh-CN" altLang="zh-CN" sz="2000" dirty="0">
                <a:solidFill>
                  <a:schemeClr val="bg1"/>
                </a:solidFill>
              </a:rPr>
              <a:t>年</a:t>
            </a:r>
            <a:r>
              <a:rPr lang="en-US" altLang="zh-CN" sz="2000" dirty="0">
                <a:solidFill>
                  <a:schemeClr val="bg1"/>
                </a:solidFill>
              </a:rPr>
              <a:t>7</a:t>
            </a:r>
            <a:r>
              <a:rPr lang="zh-CN" altLang="zh-CN" sz="2000" dirty="0">
                <a:solidFill>
                  <a:schemeClr val="bg1"/>
                </a:solidFill>
              </a:rPr>
              <a:t>月</a:t>
            </a:r>
            <a:r>
              <a:rPr lang="en-US" altLang="zh-CN" sz="2000" dirty="0">
                <a:solidFill>
                  <a:schemeClr val="bg1"/>
                </a:solidFill>
              </a:rPr>
              <a:t>1</a:t>
            </a:r>
            <a:r>
              <a:rPr lang="zh-CN" altLang="zh-CN" sz="2000" dirty="0">
                <a:solidFill>
                  <a:schemeClr val="bg1"/>
                </a:solidFill>
              </a:rPr>
              <a:t>日</a:t>
            </a:r>
            <a:r>
              <a:rPr lang="zh-CN" altLang="zh-CN" sz="2000" dirty="0" smtClean="0">
                <a:solidFill>
                  <a:schemeClr val="bg1"/>
                </a:solidFill>
              </a:rPr>
              <a:t>，沈</a:t>
            </a:r>
            <a:r>
              <a:rPr lang="zh-CN" altLang="zh-CN" sz="2000" dirty="0">
                <a:solidFill>
                  <a:schemeClr val="bg1"/>
                </a:solidFill>
              </a:rPr>
              <a:t>阳故宫作为</a:t>
            </a:r>
            <a:r>
              <a:rPr lang="en-US" altLang="zh-CN" sz="2000" dirty="0">
                <a:solidFill>
                  <a:schemeClr val="bg1"/>
                </a:solidFill>
              </a:rPr>
              <a:t>明清皇宫</a:t>
            </a:r>
            <a:r>
              <a:rPr lang="zh-CN" altLang="zh-CN" sz="2000" dirty="0">
                <a:solidFill>
                  <a:schemeClr val="bg1"/>
                </a:solidFill>
              </a:rPr>
              <a:t>文化遗产扩展项目列入《</a:t>
            </a:r>
            <a:r>
              <a:rPr lang="en-US" altLang="zh-CN" sz="2000" dirty="0">
                <a:solidFill>
                  <a:schemeClr val="bg1"/>
                </a:solidFill>
              </a:rPr>
              <a:t>世界遗产名录</a:t>
            </a:r>
            <a:r>
              <a:rPr lang="zh-CN" altLang="zh-CN" sz="2000" dirty="0">
                <a:solidFill>
                  <a:schemeClr val="bg1"/>
                </a:solidFill>
              </a:rPr>
              <a:t>》。</a:t>
            </a:r>
            <a:r>
              <a:rPr lang="en-US" altLang="zh-CN" sz="2000" dirty="0">
                <a:solidFill>
                  <a:schemeClr val="bg1"/>
                </a:solidFill>
              </a:rPr>
              <a:t>2017</a:t>
            </a:r>
            <a:r>
              <a:rPr lang="zh-CN" altLang="zh-CN" sz="2000" dirty="0">
                <a:solidFill>
                  <a:schemeClr val="bg1"/>
                </a:solidFill>
              </a:rPr>
              <a:t>年，</a:t>
            </a:r>
            <a:r>
              <a:rPr lang="en-US" altLang="zh-CN" sz="2000" dirty="0">
                <a:solidFill>
                  <a:schemeClr val="bg1"/>
                </a:solidFill>
              </a:rPr>
              <a:t>沈阳故宫博物院</a:t>
            </a:r>
            <a:r>
              <a:rPr lang="zh-CN" altLang="zh-CN" sz="2000" dirty="0">
                <a:solidFill>
                  <a:schemeClr val="bg1"/>
                </a:solidFill>
              </a:rPr>
              <a:t>成功晋级“国家一级博物馆”。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72" y="2645862"/>
            <a:ext cx="4821271" cy="3180898"/>
          </a:xfrm>
          <a:prstGeom prst="rect">
            <a:avLst/>
          </a:prstGeom>
        </p:spPr>
      </p:pic>
      <p:grpSp>
        <p:nvGrpSpPr>
          <p:cNvPr id="54" name="组合 53"/>
          <p:cNvGrpSpPr/>
          <p:nvPr/>
        </p:nvGrpSpPr>
        <p:grpSpPr>
          <a:xfrm>
            <a:off x="5592445" y="60325"/>
            <a:ext cx="7039610" cy="816610"/>
            <a:chOff x="8807" y="95"/>
            <a:chExt cx="11086" cy="1286"/>
          </a:xfrm>
        </p:grpSpPr>
        <p:pic>
          <p:nvPicPr>
            <p:cNvPr id="55" name="图片 54" descr="1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35"/>
            <a:stretch>
              <a:fillRect/>
            </a:stretch>
          </p:blipFill>
          <p:spPr>
            <a:xfrm>
              <a:off x="8807" y="95"/>
              <a:ext cx="1694" cy="1287"/>
            </a:xfrm>
            <a:prstGeom prst="rect">
              <a:avLst/>
            </a:prstGeom>
          </p:spPr>
        </p:pic>
        <p:sp>
          <p:nvSpPr>
            <p:cNvPr id="56" name="矩形 55"/>
            <p:cNvSpPr/>
            <p:nvPr>
              <p:custDataLst>
                <p:tags r:id="rId7"/>
              </p:custDataLst>
            </p:nvPr>
          </p:nvSpPr>
          <p:spPr>
            <a:xfrm>
              <a:off x="10391" y="297"/>
              <a:ext cx="9502" cy="89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rgbClr val="0180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lvl="0" algn="ctr"/>
              <a:r>
                <a:rPr lang="zh-CN" altLang="en-US" b="1" spc="12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学习情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景一</a:t>
              </a:r>
              <a:r>
                <a:rPr lang="en-US" altLang="zh-CN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 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安宁辽河—辽宁省</a:t>
              </a:r>
              <a:endParaRPr lang="zh-CN" altLang="en-US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lt"/>
              </a:endParaRPr>
            </a:p>
          </p:txBody>
        </p:sp>
      </p:grpSp>
      <p:sp>
        <p:nvSpPr>
          <p:cNvPr id="57" name="Freeform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37443" y="0"/>
            <a:ext cx="455295" cy="1421130"/>
          </a:xfrm>
          <a:custGeom>
            <a:avLst/>
            <a:gdLst>
              <a:gd name="T0" fmla="*/ 0 w 479"/>
              <a:gd name="T1" fmla="*/ 0 h 728"/>
              <a:gd name="T2" fmla="*/ 0 w 479"/>
              <a:gd name="T3" fmla="*/ 652249 h 728"/>
              <a:gd name="T4" fmla="*/ 221963 w 479"/>
              <a:gd name="T5" fmla="*/ 868075 h 728"/>
              <a:gd name="T6" fmla="*/ 443001 w 479"/>
              <a:gd name="T7" fmla="*/ 652249 h 728"/>
              <a:gd name="T8" fmla="*/ 443001 w 479"/>
              <a:gd name="T9" fmla="*/ 0 h 728"/>
              <a:gd name="T10" fmla="*/ 0 w 479"/>
              <a:gd name="T11" fmla="*/ 0 h 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9" h="728">
                <a:moveTo>
                  <a:pt x="0" y="0"/>
                </a:moveTo>
                <a:lnTo>
                  <a:pt x="0" y="547"/>
                </a:lnTo>
                <a:lnTo>
                  <a:pt x="240" y="728"/>
                </a:lnTo>
                <a:lnTo>
                  <a:pt x="479" y="547"/>
                </a:lnTo>
                <a:lnTo>
                  <a:pt x="4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r>
              <a:rPr lang="zh-CN" altLang="en-US" sz="2000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专</a:t>
            </a:r>
            <a:r>
              <a:rPr lang="zh-CN" altLang="en-US" sz="2000" b="1" spc="1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题二</a:t>
            </a:r>
            <a:endParaRPr lang="zh-CN" altLang="en-US" sz="2000" b="1" spc="1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7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7416" grpId="0"/>
      <p:bldP spid="17417" grpId="0"/>
      <p:bldP spid="174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810"/>
            <a:ext cx="12204065" cy="6856730"/>
          </a:xfrm>
          <a:prstGeom prst="rect">
            <a:avLst/>
          </a:prstGeom>
        </p:spPr>
      </p:pic>
      <p:sp>
        <p:nvSpPr>
          <p:cNvPr id="219" name=" 219"/>
          <p:cNvSpPr/>
          <p:nvPr/>
        </p:nvSpPr>
        <p:spPr>
          <a:xfrm>
            <a:off x="3971925" y="104775"/>
            <a:ext cx="3115945" cy="918845"/>
          </a:xfrm>
          <a:prstGeom prst="roundRect">
            <a:avLst>
              <a:gd name="adj" fmla="val 50000"/>
            </a:avLst>
          </a:prstGeom>
          <a:solidFill>
            <a:srgbClr val="86975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15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indent="-214630" eaLnBrk="0" hangingPunct="0">
              <a:spcBef>
                <a:spcPct val="15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indent="-171450" eaLnBrk="0" hangingPunct="0">
              <a:spcBef>
                <a:spcPct val="15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indent="-171450" eaLnBrk="0" hangingPunct="0">
              <a:spcBef>
                <a:spcPct val="15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indent="-171450" eaLnBrk="0" hangingPunct="0">
              <a:spcBef>
                <a:spcPct val="15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noProof="1">
              <a:solidFill>
                <a:srgbClr val="FFFFFF"/>
              </a:solidFill>
            </a:endParaRPr>
          </a:p>
        </p:txBody>
      </p:sp>
      <p:pic>
        <p:nvPicPr>
          <p:cNvPr id="4" name="图片 3" descr="5408f105d31def90e98830dffc7fc8b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55" b="38336"/>
          <a:stretch>
            <a:fillRect/>
          </a:stretch>
        </p:blipFill>
        <p:spPr bwMode="auto">
          <a:xfrm>
            <a:off x="3540760" y="715645"/>
            <a:ext cx="3818890" cy="709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3841062" y="183304"/>
            <a:ext cx="3337984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授课内容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4224655" y="1625600"/>
            <a:ext cx="8471535" cy="4108450"/>
            <a:chOff x="6653" y="2560"/>
            <a:chExt cx="13341" cy="6470"/>
          </a:xfrm>
        </p:grpSpPr>
        <p:cxnSp>
          <p:nvCxnSpPr>
            <p:cNvPr id="49" name="直接连接符 48"/>
            <p:cNvCxnSpPr/>
            <p:nvPr/>
          </p:nvCxnSpPr>
          <p:spPr>
            <a:xfrm flipH="1" flipV="1">
              <a:off x="6653" y="5400"/>
              <a:ext cx="33" cy="3631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椭圆 39"/>
            <p:cNvSpPr/>
            <p:nvPr/>
          </p:nvSpPr>
          <p:spPr>
            <a:xfrm>
              <a:off x="7350" y="2560"/>
              <a:ext cx="1227" cy="1133"/>
            </a:xfrm>
            <a:prstGeom prst="ellipse">
              <a:avLst/>
            </a:prstGeom>
            <a:solidFill>
              <a:srgbClr val="C79F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noProof="1">
                  <a:latin typeface="华文新魏" panose="02010800040101010101" pitchFamily="2" charset="-122"/>
                  <a:ea typeface="华文新魏" panose="02010800040101010101" pitchFamily="2" charset="-122"/>
                </a:rPr>
                <a:t>壹</a:t>
              </a:r>
            </a:p>
          </p:txBody>
        </p:sp>
        <p:sp>
          <p:nvSpPr>
            <p:cNvPr id="41" name="椭圆 40"/>
            <p:cNvSpPr/>
            <p:nvPr/>
          </p:nvSpPr>
          <p:spPr>
            <a:xfrm>
              <a:off x="7350" y="3853"/>
              <a:ext cx="1227" cy="1137"/>
            </a:xfrm>
            <a:prstGeom prst="ellipse">
              <a:avLst/>
            </a:prstGeom>
            <a:solidFill>
              <a:srgbClr val="C79F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noProof="1">
                  <a:latin typeface="华文新魏" panose="02010800040101010101" pitchFamily="2" charset="-122"/>
                  <a:ea typeface="华文新魏" panose="02010800040101010101" pitchFamily="2" charset="-122"/>
                </a:rPr>
                <a:t>贰</a:t>
              </a:r>
            </a:p>
          </p:txBody>
        </p:sp>
        <p:sp>
          <p:nvSpPr>
            <p:cNvPr id="42" name="椭圆 41"/>
            <p:cNvSpPr/>
            <p:nvPr/>
          </p:nvSpPr>
          <p:spPr>
            <a:xfrm>
              <a:off x="7350" y="5200"/>
              <a:ext cx="1227" cy="1137"/>
            </a:xfrm>
            <a:prstGeom prst="ellipse">
              <a:avLst/>
            </a:prstGeom>
            <a:solidFill>
              <a:srgbClr val="C79F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noProof="1">
                  <a:latin typeface="华文新魏" panose="02010800040101010101" pitchFamily="2" charset="-122"/>
                  <a:ea typeface="华文新魏" panose="02010800040101010101" pitchFamily="2" charset="-122"/>
                </a:rPr>
                <a:t>叁</a:t>
              </a:r>
            </a:p>
          </p:txBody>
        </p:sp>
        <p:sp>
          <p:nvSpPr>
            <p:cNvPr id="43" name="椭圆 42"/>
            <p:cNvSpPr/>
            <p:nvPr/>
          </p:nvSpPr>
          <p:spPr>
            <a:xfrm>
              <a:off x="7350" y="6546"/>
              <a:ext cx="1227" cy="1137"/>
            </a:xfrm>
            <a:prstGeom prst="ellipse">
              <a:avLst/>
            </a:prstGeom>
            <a:solidFill>
              <a:srgbClr val="C79F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noProof="1">
                  <a:latin typeface="华文新魏" panose="02010800040101010101" pitchFamily="2" charset="-122"/>
                  <a:ea typeface="华文新魏" panose="02010800040101010101" pitchFamily="2" charset="-122"/>
                </a:rPr>
                <a:t>肆</a:t>
              </a:r>
            </a:p>
          </p:txBody>
        </p:sp>
        <p:sp>
          <p:nvSpPr>
            <p:cNvPr id="45" name="矩形 44"/>
            <p:cNvSpPr/>
            <p:nvPr/>
          </p:nvSpPr>
          <p:spPr>
            <a:xfrm>
              <a:off x="9090" y="2560"/>
              <a:ext cx="10177" cy="9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3200" spc="400" noProof="1">
                  <a:solidFill>
                    <a:srgbClr val="86975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知识储备1</a:t>
              </a:r>
              <a:r>
                <a:rPr lang="en-US" altLang="zh-CN" sz="3200" spc="400" noProof="1">
                  <a:solidFill>
                    <a:srgbClr val="86975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—</a:t>
              </a:r>
              <a:r>
                <a:rPr lang="zh-CN" altLang="en-US" sz="3200" spc="400" noProof="1">
                  <a:solidFill>
                    <a:srgbClr val="86975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“习”美知天下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9090" y="3900"/>
              <a:ext cx="9928" cy="9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3200" spc="400" noProof="1">
                  <a:solidFill>
                    <a:srgbClr val="86975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知识储备2</a:t>
              </a:r>
              <a:r>
                <a:rPr lang="en-US" altLang="zh-CN" sz="3200" spc="400" noProof="1">
                  <a:solidFill>
                    <a:srgbClr val="86975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—</a:t>
              </a:r>
              <a:r>
                <a:rPr lang="zh-CN" altLang="en-US" sz="3200" spc="400" noProof="1">
                  <a:solidFill>
                    <a:srgbClr val="86975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“赏”美增见识</a:t>
              </a:r>
            </a:p>
          </p:txBody>
        </p:sp>
        <p:sp>
          <p:nvSpPr>
            <p:cNvPr id="47" name="矩形 46"/>
            <p:cNvSpPr/>
            <p:nvPr/>
          </p:nvSpPr>
          <p:spPr>
            <a:xfrm>
              <a:off x="9090" y="5287"/>
              <a:ext cx="9811" cy="9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3200" spc="400" noProof="1">
                  <a:solidFill>
                    <a:srgbClr val="86975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知识储备3</a:t>
              </a:r>
              <a:r>
                <a:rPr lang="en-US" altLang="zh-CN" sz="3200" spc="400" noProof="1">
                  <a:solidFill>
                    <a:srgbClr val="86975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—</a:t>
              </a:r>
              <a:r>
                <a:rPr lang="zh-CN" altLang="en-US" sz="3200" spc="400" noProof="1">
                  <a:solidFill>
                    <a:srgbClr val="86975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“述”美展自信</a:t>
              </a:r>
            </a:p>
          </p:txBody>
        </p:sp>
        <p:sp>
          <p:nvSpPr>
            <p:cNvPr id="48" name="矩形 47"/>
            <p:cNvSpPr/>
            <p:nvPr/>
          </p:nvSpPr>
          <p:spPr>
            <a:xfrm>
              <a:off x="9090" y="6633"/>
              <a:ext cx="9484" cy="9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3200" spc="400" noProof="1">
                  <a:solidFill>
                    <a:srgbClr val="86975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素养导读</a:t>
              </a:r>
              <a:r>
                <a:rPr lang="en-US" altLang="zh-CN" sz="3200" spc="400" noProof="1">
                  <a:solidFill>
                    <a:srgbClr val="86975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—</a:t>
              </a:r>
              <a:r>
                <a:rPr lang="zh-CN" altLang="en-US" sz="3200" spc="400" noProof="1">
                  <a:solidFill>
                    <a:srgbClr val="86975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“品”美入我心</a:t>
              </a:r>
            </a:p>
          </p:txBody>
        </p:sp>
        <p:sp>
          <p:nvSpPr>
            <p:cNvPr id="5" name="椭圆 4"/>
            <p:cNvSpPr/>
            <p:nvPr>
              <p:custDataLst>
                <p:tags r:id="rId1"/>
              </p:custDataLst>
            </p:nvPr>
          </p:nvSpPr>
          <p:spPr>
            <a:xfrm>
              <a:off x="7350" y="7894"/>
              <a:ext cx="1227" cy="1137"/>
            </a:xfrm>
            <a:prstGeom prst="ellipse">
              <a:avLst/>
            </a:prstGeom>
            <a:solidFill>
              <a:srgbClr val="C79F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noProof="1">
                  <a:latin typeface="华文新魏" panose="02010800040101010101" pitchFamily="2" charset="-122"/>
                  <a:ea typeface="华文新魏" panose="02010800040101010101" pitchFamily="2" charset="-122"/>
                </a:rPr>
                <a:t>伍</a:t>
              </a:r>
            </a:p>
          </p:txBody>
        </p:sp>
        <p:sp>
          <p:nvSpPr>
            <p:cNvPr id="6" name="矩形 5"/>
            <p:cNvSpPr/>
            <p:nvPr>
              <p:custDataLst>
                <p:tags r:id="rId2"/>
              </p:custDataLst>
            </p:nvPr>
          </p:nvSpPr>
          <p:spPr>
            <a:xfrm>
              <a:off x="9128" y="8007"/>
              <a:ext cx="10867" cy="9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sz="3200" spc="400" noProof="1">
                  <a:solidFill>
                    <a:srgbClr val="86975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佳文导读—“析”美做实践</a:t>
              </a: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 bldLvl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395605"/>
            <a:ext cx="4083685" cy="948055"/>
            <a:chOff x="302" y="4039"/>
            <a:chExt cx="6431" cy="1493"/>
          </a:xfrm>
        </p:grpSpPr>
        <p:sp>
          <p:nvSpPr>
            <p:cNvPr id="11270" name="Freeform 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02" y="4039"/>
              <a:ext cx="4427" cy="1478"/>
            </a:xfrm>
            <a:custGeom>
              <a:avLst/>
              <a:gdLst>
                <a:gd name="T0" fmla="*/ 466629 w 2370"/>
                <a:gd name="T1" fmla="*/ 0 h 964"/>
                <a:gd name="T2" fmla="*/ 0 w 2370"/>
                <a:gd name="T3" fmla="*/ 0 h 964"/>
                <a:gd name="T4" fmla="*/ 1842164 w 2370"/>
                <a:gd name="T5" fmla="*/ 1149775 h 964"/>
                <a:gd name="T6" fmla="*/ 2308793 w 2370"/>
                <a:gd name="T7" fmla="*/ 1149775 h 964"/>
                <a:gd name="T8" fmla="*/ 466629 w 2370"/>
                <a:gd name="T9" fmla="*/ 0 h 9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70" h="964">
                  <a:moveTo>
                    <a:pt x="479" y="0"/>
                  </a:moveTo>
                  <a:lnTo>
                    <a:pt x="0" y="0"/>
                  </a:lnTo>
                  <a:lnTo>
                    <a:pt x="1891" y="964"/>
                  </a:lnTo>
                  <a:lnTo>
                    <a:pt x="2370" y="964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3" name="TextBox 4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605" y="4380"/>
              <a:ext cx="6128" cy="1152"/>
            </a:xfrm>
            <a:prstGeom prst="rect">
              <a:avLst/>
            </a:prstGeom>
            <a:solidFill>
              <a:srgbClr val="769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25120" tIns="162560" rIns="325120" bIns="162560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  <a:r>
                <a:rPr lang="zh-CN" altLang="en-US" sz="28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辽宁</a:t>
              </a:r>
              <a:r>
                <a:rPr lang="zh-CN" altLang="en-US" sz="28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省</a:t>
              </a:r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旅游资源</a:t>
              </a:r>
            </a:p>
          </p:txBody>
        </p:sp>
        <p:sp>
          <p:nvSpPr>
            <p:cNvPr id="11274" name="Freeform 6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02" y="4039"/>
              <a:ext cx="860" cy="1191"/>
            </a:xfrm>
            <a:custGeom>
              <a:avLst/>
              <a:gdLst>
                <a:gd name="T0" fmla="*/ 0 w 479"/>
                <a:gd name="T1" fmla="*/ 0 h 728"/>
                <a:gd name="T2" fmla="*/ 0 w 479"/>
                <a:gd name="T3" fmla="*/ 652249 h 728"/>
                <a:gd name="T4" fmla="*/ 221963 w 479"/>
                <a:gd name="T5" fmla="*/ 868075 h 728"/>
                <a:gd name="T6" fmla="*/ 443001 w 479"/>
                <a:gd name="T7" fmla="*/ 652249 h 728"/>
                <a:gd name="T8" fmla="*/ 443001 w 479"/>
                <a:gd name="T9" fmla="*/ 0 h 728"/>
                <a:gd name="T10" fmla="*/ 0 w 479"/>
                <a:gd name="T11" fmla="*/ 0 h 7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9" h="728">
                  <a:moveTo>
                    <a:pt x="0" y="0"/>
                  </a:moveTo>
                  <a:lnTo>
                    <a:pt x="0" y="547"/>
                  </a:lnTo>
                  <a:lnTo>
                    <a:pt x="240" y="728"/>
                  </a:lnTo>
                  <a:lnTo>
                    <a:pt x="479" y="547"/>
                  </a:lnTo>
                  <a:lnTo>
                    <a:pt x="4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9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92405" y="1626870"/>
            <a:ext cx="3883025" cy="755650"/>
          </a:xfrm>
          <a:prstGeom prst="rect">
            <a:avLst/>
          </a:prstGeom>
          <a:solidFill>
            <a:srgbClr val="769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25120" tIns="162560" rIns="325120" bIns="1625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（二）</a:t>
            </a:r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盛京三陵</a:t>
            </a:r>
          </a:p>
        </p:txBody>
      </p:sp>
      <p:sp>
        <p:nvSpPr>
          <p:cNvPr id="109" name="椭圆 108"/>
          <p:cNvSpPr/>
          <p:nvPr>
            <p:custDataLst>
              <p:tags r:id="rId1"/>
            </p:custDataLst>
          </p:nvPr>
        </p:nvSpPr>
        <p:spPr>
          <a:xfrm>
            <a:off x="5218755" y="1477461"/>
            <a:ext cx="3806352" cy="1179895"/>
          </a:xfrm>
          <a:prstGeom prst="ellipse">
            <a:avLst/>
          </a:prstGeom>
          <a:gradFill flip="none" rotWithShape="1">
            <a:gsLst>
              <a:gs pos="47000">
                <a:srgbClr val="747474">
                  <a:alpha val="15000"/>
                </a:srgbClr>
              </a:gs>
              <a:gs pos="0">
                <a:schemeClr val="tx1">
                  <a:alpha val="23000"/>
                </a:schemeClr>
              </a:gs>
              <a:gs pos="100000">
                <a:srgbClr val="E8E8E8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endParaRPr lang="zh-CN" altLang="en-US" noProof="1">
              <a:solidFill>
                <a:prstClr val="white"/>
              </a:solidFill>
            </a:endParaRPr>
          </a:p>
        </p:txBody>
      </p:sp>
      <p:grpSp>
        <p:nvGrpSpPr>
          <p:cNvPr id="25" name="组合 110"/>
          <p:cNvGrpSpPr/>
          <p:nvPr/>
        </p:nvGrpSpPr>
        <p:grpSpPr>
          <a:xfrm>
            <a:off x="5386652" y="1743075"/>
            <a:ext cx="2202776" cy="4588933"/>
            <a:chOff x="5206229" y="1101404"/>
            <a:chExt cx="1646805" cy="458865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26" name="组合 111"/>
            <p:cNvGrpSpPr/>
            <p:nvPr/>
          </p:nvGrpSpPr>
          <p:grpSpPr>
            <a:xfrm>
              <a:off x="5624034" y="1101404"/>
              <a:ext cx="860661" cy="1640723"/>
              <a:chOff x="5537459" y="941354"/>
              <a:chExt cx="946727" cy="1804795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128" name="圆角矩形 127"/>
              <p:cNvSpPr/>
              <p:nvPr>
                <p:custDataLst>
                  <p:tags r:id="rId28"/>
                </p:custDataLst>
              </p:nvPr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solidFill>
                <a:srgbClr val="9966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9" name="圆角矩形 128"/>
              <p:cNvSpPr/>
              <p:nvPr>
                <p:custDataLst>
                  <p:tags r:id="rId29"/>
                </p:custDataLst>
              </p:nvPr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13" name="梯形 112"/>
            <p:cNvSpPr/>
            <p:nvPr>
              <p:custDataLst>
                <p:tags r:id="rId23"/>
              </p:custDataLst>
            </p:nvPr>
          </p:nvSpPr>
          <p:spPr>
            <a:xfrm rot="16200000">
              <a:off x="3776493" y="2613514"/>
              <a:ext cx="4506278" cy="1646805"/>
            </a:xfrm>
            <a:prstGeom prst="trapezoid">
              <a:avLst>
                <a:gd name="adj" fmla="val 9948"/>
              </a:avLst>
            </a:prstGeom>
            <a:solidFill>
              <a:srgbClr val="8697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7" name="组合 113"/>
            <p:cNvGrpSpPr/>
            <p:nvPr/>
          </p:nvGrpSpPr>
          <p:grpSpPr>
            <a:xfrm>
              <a:off x="5767215" y="1136749"/>
              <a:ext cx="568651" cy="996955"/>
              <a:chOff x="5695240" y="977137"/>
              <a:chExt cx="625516" cy="1096651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126" name="任意多边形 125"/>
              <p:cNvSpPr/>
              <p:nvPr>
                <p:custDataLst>
                  <p:tags r:id="rId26"/>
                </p:custDataLst>
              </p:nvPr>
            </p:nvSpPr>
            <p:spPr bwMode="auto">
              <a:xfrm rot="5400000">
                <a:off x="5533884" y="1302921"/>
                <a:ext cx="923924" cy="527529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01A9BB"/>
              </a:solidFill>
              <a:ln w="25400">
                <a:noFill/>
              </a:ln>
              <a:effectLst>
                <a:outerShdw blurRad="215900" dist="76200" dir="2700000" algn="tl" rotWithShape="0">
                  <a:prstClr val="black">
                    <a:alpha val="37000"/>
                  </a:prstClr>
                </a:outerShdw>
              </a:effectLst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7" name="任意多边形 126"/>
              <p:cNvSpPr/>
              <p:nvPr>
                <p:custDataLst>
                  <p:tags r:id="rId27"/>
                </p:custDataLst>
              </p:nvPr>
            </p:nvSpPr>
            <p:spPr bwMode="auto">
              <a:xfrm rot="5400000">
                <a:off x="5459672" y="1212705"/>
                <a:ext cx="1096651" cy="625516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C79F61"/>
              </a:solidFill>
              <a:ln w="25400">
                <a:noFill/>
              </a:ln>
              <a:effectLst/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8" name="组合 114"/>
            <p:cNvGrpSpPr/>
            <p:nvPr/>
          </p:nvGrpSpPr>
          <p:grpSpPr>
            <a:xfrm>
              <a:off x="5557148" y="1390171"/>
              <a:ext cx="1000117" cy="2076899"/>
              <a:chOff x="4137594" y="-68669"/>
              <a:chExt cx="1000117" cy="2076899"/>
            </a:xfrm>
            <a:scene3d>
              <a:camera prst="perspectiveFront">
                <a:rot lat="0" lon="1799981" rev="0"/>
              </a:camera>
              <a:lightRig rig="threePt" dir="t"/>
            </a:scene3d>
          </p:grpSpPr>
          <p:sp>
            <p:nvSpPr>
              <p:cNvPr id="124" name="文本框 200"/>
              <p:cNvSpPr txBox="1"/>
              <p:nvPr>
                <p:custDataLst>
                  <p:tags r:id="rId24"/>
                </p:custDataLst>
              </p:nvPr>
            </p:nvSpPr>
            <p:spPr>
              <a:xfrm>
                <a:off x="4137594" y="-68669"/>
                <a:ext cx="1000117" cy="36930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zh-CN" noProof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5" name="文本框 201"/>
              <p:cNvSpPr txBox="1"/>
              <p:nvPr>
                <p:custDataLst>
                  <p:tags r:id="rId25"/>
                </p:custDataLst>
              </p:nvPr>
            </p:nvSpPr>
            <p:spPr>
              <a:xfrm>
                <a:off x="4188959" y="1731248"/>
                <a:ext cx="895896" cy="27698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1" name="组合 129"/>
          <p:cNvGrpSpPr/>
          <p:nvPr/>
        </p:nvGrpSpPr>
        <p:grpSpPr>
          <a:xfrm>
            <a:off x="7589676" y="1775933"/>
            <a:ext cx="2286000" cy="4556337"/>
            <a:chOff x="6732800" y="1129344"/>
            <a:chExt cx="2286396" cy="455572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32" name="组合 130"/>
            <p:cNvGrpSpPr/>
            <p:nvPr/>
          </p:nvGrpSpPr>
          <p:grpSpPr>
            <a:xfrm>
              <a:off x="7264831" y="1129344"/>
              <a:ext cx="860661" cy="1640723"/>
              <a:chOff x="5537459" y="941354"/>
              <a:chExt cx="946727" cy="1804795"/>
            </a:xfrm>
            <a:scene3d>
              <a:camera prst="orthographicFront">
                <a:rot lat="20967539" lon="19191102" rev="113251"/>
              </a:camera>
              <a:lightRig rig="threePt" dir="t"/>
            </a:scene3d>
          </p:grpSpPr>
          <p:sp>
            <p:nvSpPr>
              <p:cNvPr id="145" name="圆角矩形 144"/>
              <p:cNvSpPr/>
              <p:nvPr>
                <p:custDataLst>
                  <p:tags r:id="rId21"/>
                </p:custDataLst>
              </p:nvPr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solidFill>
                <a:srgbClr val="9966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6" name="圆角矩形 145"/>
              <p:cNvSpPr/>
              <p:nvPr>
                <p:custDataLst>
                  <p:tags r:id="rId22"/>
                </p:custDataLst>
              </p:nvPr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32" name="梯形 131"/>
            <p:cNvSpPr/>
            <p:nvPr>
              <p:custDataLst>
                <p:tags r:id="rId16"/>
              </p:custDataLst>
            </p:nvPr>
          </p:nvSpPr>
          <p:spPr>
            <a:xfrm rot="5400000" flipH="1">
              <a:off x="5622899" y="2288769"/>
              <a:ext cx="4506198" cy="2286396"/>
            </a:xfrm>
            <a:prstGeom prst="trapezoid">
              <a:avLst>
                <a:gd name="adj" fmla="val 11105"/>
              </a:avLst>
            </a:prstGeom>
            <a:solidFill>
              <a:srgbClr val="E8E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3" name="组合 132"/>
            <p:cNvGrpSpPr/>
            <p:nvPr/>
          </p:nvGrpSpPr>
          <p:grpSpPr>
            <a:xfrm>
              <a:off x="7411034" y="1166629"/>
              <a:ext cx="568651" cy="996956"/>
              <a:chOff x="5695240" y="977137"/>
              <a:chExt cx="625516" cy="1096651"/>
            </a:xfrm>
            <a:scene3d>
              <a:camera prst="orthographicFront">
                <a:rot lat="20944032" lon="19239453" rev="161931"/>
              </a:camera>
              <a:lightRig rig="threePt" dir="t"/>
            </a:scene3d>
          </p:grpSpPr>
          <p:sp>
            <p:nvSpPr>
              <p:cNvPr id="143" name="任意多边形 142"/>
              <p:cNvSpPr/>
              <p:nvPr>
                <p:custDataLst>
                  <p:tags r:id="rId19"/>
                </p:custDataLst>
              </p:nvPr>
            </p:nvSpPr>
            <p:spPr bwMode="auto">
              <a:xfrm rot="5400000">
                <a:off x="5533885" y="1302922"/>
                <a:ext cx="923924" cy="527529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gradFill>
                <a:gsLst>
                  <a:gs pos="38000">
                    <a:srgbClr val="E04949"/>
                  </a:gs>
                  <a:gs pos="0">
                    <a:srgbClr val="E04949"/>
                  </a:gs>
                  <a:gs pos="100000">
                    <a:srgbClr val="E04949"/>
                  </a:gs>
                </a:gsLst>
                <a:lin ang="0" scaled="0"/>
              </a:gradFill>
              <a:ln w="25400">
                <a:noFill/>
              </a:ln>
              <a:effectLst>
                <a:outerShdw blurRad="215900" dist="76200" dir="2700000" algn="tl" rotWithShape="0">
                  <a:prstClr val="black">
                    <a:alpha val="37000"/>
                  </a:prstClr>
                </a:outerShdw>
              </a:effectLst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4" name="任意多边形 143"/>
              <p:cNvSpPr/>
              <p:nvPr>
                <p:custDataLst>
                  <p:tags r:id="rId20"/>
                </p:custDataLst>
              </p:nvPr>
            </p:nvSpPr>
            <p:spPr bwMode="auto">
              <a:xfrm rot="5400000">
                <a:off x="5459672" y="1212705"/>
                <a:ext cx="1096651" cy="625516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C79F61"/>
              </a:solidFill>
              <a:ln w="25400">
                <a:noFill/>
              </a:ln>
              <a:effectLst/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4" name="组合 133"/>
            <p:cNvGrpSpPr/>
            <p:nvPr/>
          </p:nvGrpSpPr>
          <p:grpSpPr>
            <a:xfrm>
              <a:off x="7196764" y="1383487"/>
              <a:ext cx="1000117" cy="2083561"/>
              <a:chOff x="4156909" y="-75353"/>
              <a:chExt cx="1000117" cy="2083561"/>
            </a:xfrm>
            <a:scene3d>
              <a:camera prst="perspectiveFront">
                <a:rot lat="0" lon="19799991" rev="0"/>
              </a:camera>
              <a:lightRig rig="threePt" dir="t"/>
            </a:scene3d>
          </p:grpSpPr>
          <p:sp>
            <p:nvSpPr>
              <p:cNvPr id="141" name="文本框 203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4156909" y="-75353"/>
                <a:ext cx="1000117" cy="36928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zh-CN" noProof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2" name="文本框 204"/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4188959" y="1731246"/>
                <a:ext cx="895896" cy="27696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7" name="组合 146"/>
          <p:cNvGrpSpPr/>
          <p:nvPr/>
        </p:nvGrpSpPr>
        <p:grpSpPr>
          <a:xfrm>
            <a:off x="9810063" y="1495848"/>
            <a:ext cx="2304627" cy="5212080"/>
            <a:chOff x="8500219" y="784648"/>
            <a:chExt cx="2195600" cy="506713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38" name="组合 147"/>
            <p:cNvGrpSpPr/>
            <p:nvPr/>
          </p:nvGrpSpPr>
          <p:grpSpPr>
            <a:xfrm>
              <a:off x="8910113" y="1110294"/>
              <a:ext cx="860661" cy="1640723"/>
              <a:chOff x="5537459" y="941354"/>
              <a:chExt cx="946727" cy="1804795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165" name="圆角矩形 164"/>
              <p:cNvSpPr/>
              <p:nvPr>
                <p:custDataLst>
                  <p:tags r:id="rId14"/>
                </p:custDataLst>
              </p:nvPr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solidFill>
                <a:srgbClr val="9966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6" name="圆角矩形 165"/>
              <p:cNvSpPr/>
              <p:nvPr>
                <p:custDataLst>
                  <p:tags r:id="rId15"/>
                </p:custDataLst>
              </p:nvPr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9" name="椭圆 148"/>
            <p:cNvSpPr/>
            <p:nvPr>
              <p:custDataLst>
                <p:tags r:id="rId8"/>
              </p:custDataLst>
            </p:nvPr>
          </p:nvSpPr>
          <p:spPr>
            <a:xfrm rot="5400000">
              <a:off x="7505773" y="2830722"/>
              <a:ext cx="5067134" cy="974986"/>
            </a:xfrm>
            <a:prstGeom prst="ellipse">
              <a:avLst/>
            </a:prstGeom>
            <a:gradFill flip="none" rotWithShape="1">
              <a:gsLst>
                <a:gs pos="47000">
                  <a:srgbClr val="747474">
                    <a:alpha val="15000"/>
                  </a:srgbClr>
                </a:gs>
                <a:gs pos="0">
                  <a:schemeClr val="tx1">
                    <a:alpha val="23000"/>
                  </a:schemeClr>
                </a:gs>
                <a:gs pos="100000">
                  <a:srgbClr val="E8E8E8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" name="梯形 149"/>
            <p:cNvSpPr/>
            <p:nvPr>
              <p:custDataLst>
                <p:tags r:id="rId9"/>
              </p:custDataLst>
            </p:nvPr>
          </p:nvSpPr>
          <p:spPr>
            <a:xfrm rot="16200000">
              <a:off x="7410163" y="2200660"/>
              <a:ext cx="4375712" cy="2195600"/>
            </a:xfrm>
            <a:prstGeom prst="trapezoid">
              <a:avLst>
                <a:gd name="adj" fmla="val 11105"/>
              </a:avLst>
            </a:prstGeom>
            <a:solidFill>
              <a:srgbClr val="769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9" name="组合 150"/>
            <p:cNvGrpSpPr/>
            <p:nvPr/>
          </p:nvGrpSpPr>
          <p:grpSpPr>
            <a:xfrm>
              <a:off x="9053294" y="1145639"/>
              <a:ext cx="568651" cy="996955"/>
              <a:chOff x="5695240" y="977137"/>
              <a:chExt cx="625516" cy="1096651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163" name="任意多边形 162"/>
              <p:cNvSpPr/>
              <p:nvPr>
                <p:custDataLst>
                  <p:tags r:id="rId12"/>
                </p:custDataLst>
              </p:nvPr>
            </p:nvSpPr>
            <p:spPr bwMode="auto">
              <a:xfrm rot="5400000">
                <a:off x="5533884" y="1302921"/>
                <a:ext cx="923924" cy="527529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01A9BB"/>
              </a:solidFill>
              <a:ln w="25400">
                <a:noFill/>
              </a:ln>
              <a:effectLst>
                <a:outerShdw blurRad="215900" dist="76200" dir="2700000" algn="tl" rotWithShape="0">
                  <a:prstClr val="black">
                    <a:alpha val="37000"/>
                  </a:prstClr>
                </a:outerShdw>
              </a:effectLst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4" name="任意多边形 163"/>
              <p:cNvSpPr/>
              <p:nvPr>
                <p:custDataLst>
                  <p:tags r:id="rId13"/>
                </p:custDataLst>
              </p:nvPr>
            </p:nvSpPr>
            <p:spPr bwMode="auto">
              <a:xfrm rot="5400000">
                <a:off x="5459672" y="1212705"/>
                <a:ext cx="1096651" cy="625516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C79F61"/>
              </a:solidFill>
              <a:ln w="25400">
                <a:noFill/>
              </a:ln>
              <a:effectLst/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0" name="组合 151"/>
            <p:cNvGrpSpPr/>
            <p:nvPr/>
          </p:nvGrpSpPr>
          <p:grpSpPr>
            <a:xfrm>
              <a:off x="8841962" y="1405447"/>
              <a:ext cx="1000117" cy="2053937"/>
              <a:chOff x="4118196" y="-53393"/>
              <a:chExt cx="1000117" cy="2053937"/>
            </a:xfrm>
            <a:scene3d>
              <a:camera prst="perspectiveFront">
                <a:rot lat="0" lon="1800000" rev="0"/>
              </a:camera>
              <a:lightRig rig="threePt" dir="t"/>
            </a:scene3d>
          </p:grpSpPr>
          <p:sp>
            <p:nvSpPr>
              <p:cNvPr id="161" name="文本框 206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4118196" y="-53393"/>
                <a:ext cx="1000117" cy="35906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zh-CN" noProof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2" name="文本框 207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4188959" y="1731248"/>
                <a:ext cx="895896" cy="26929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7416" name="文本框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445760" y="2893695"/>
            <a:ext cx="1975485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000" dirty="0">
                <a:solidFill>
                  <a:schemeClr val="bg1"/>
                </a:solidFill>
              </a:rPr>
              <a:t>盛京三陵指的是永陵、福陵、昭陵，是开创清王朝皇室基业的祖先陵寝。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7417" name="文本框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524750" y="2890679"/>
            <a:ext cx="226123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000" dirty="0">
                <a:solidFill>
                  <a:schemeClr val="accent6">
                    <a:lumMod val="75000"/>
                  </a:schemeClr>
                </a:solidFill>
              </a:rPr>
              <a:t>清永陵是清王朝的祖</a:t>
            </a:r>
            <a:r>
              <a:rPr lang="zh-CN" altLang="zh-CN" sz="2000" dirty="0" smtClean="0">
                <a:solidFill>
                  <a:schemeClr val="accent6">
                    <a:lumMod val="75000"/>
                  </a:schemeClr>
                </a:solidFill>
              </a:rPr>
              <a:t>陵</a:t>
            </a:r>
            <a:r>
              <a:rPr lang="zh-CN" altLang="en-US" sz="2000" dirty="0" smtClean="0">
                <a:solidFill>
                  <a:schemeClr val="accent6">
                    <a:lumMod val="75000"/>
                  </a:schemeClr>
                </a:solidFill>
              </a:rPr>
              <a:t>。</a:t>
            </a:r>
            <a:endParaRPr lang="en-US" altLang="zh-CN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/>
            <a:r>
              <a:rPr lang="zh-CN" altLang="zh-CN" sz="2000" dirty="0">
                <a:solidFill>
                  <a:schemeClr val="accent6">
                    <a:lumMod val="75000"/>
                  </a:schemeClr>
                </a:solidFill>
              </a:rPr>
              <a:t>清福陵是清太祖努尔哈赤与皇后叶赫那拉氏的陵</a:t>
            </a:r>
            <a:r>
              <a:rPr lang="zh-CN" altLang="zh-CN" sz="2000" dirty="0" smtClean="0">
                <a:solidFill>
                  <a:schemeClr val="accent6">
                    <a:lumMod val="75000"/>
                  </a:schemeClr>
                </a:solidFill>
              </a:rPr>
              <a:t>墓</a:t>
            </a:r>
            <a:r>
              <a:rPr lang="zh-CN" altLang="en-US" sz="2000" dirty="0" smtClean="0">
                <a:solidFill>
                  <a:schemeClr val="accent6">
                    <a:lumMod val="75000"/>
                  </a:schemeClr>
                </a:solidFill>
              </a:rPr>
              <a:t>。</a:t>
            </a:r>
            <a:endParaRPr lang="en-US" altLang="zh-CN" sz="20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418" name="文本框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888220" y="2657475"/>
            <a:ext cx="206883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 </a:t>
            </a:r>
          </a:p>
          <a:p>
            <a:pPr eaLnBrk="1" hangingPunct="1"/>
            <a:r>
              <a:rPr lang="zh-CN" altLang="zh-CN" sz="2000" dirty="0">
                <a:solidFill>
                  <a:schemeClr val="bg1"/>
                </a:solidFill>
              </a:rPr>
              <a:t>清昭</a:t>
            </a:r>
            <a:r>
              <a:rPr lang="zh-CN" altLang="zh-CN" sz="2000" dirty="0" smtClean="0">
                <a:solidFill>
                  <a:schemeClr val="bg1"/>
                </a:solidFill>
              </a:rPr>
              <a:t>陵是</a:t>
            </a:r>
            <a:r>
              <a:rPr lang="zh-CN" altLang="zh-CN" sz="2000" dirty="0">
                <a:solidFill>
                  <a:schemeClr val="bg1"/>
                </a:solidFill>
              </a:rPr>
              <a:t>清太宗皇太极及其皇后的陵墓，在盛京三陵中规模最大，结构最完整。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99"/>
          <a:stretch/>
        </p:blipFill>
        <p:spPr>
          <a:xfrm>
            <a:off x="168599" y="2674637"/>
            <a:ext cx="4807646" cy="3058619"/>
          </a:xfrm>
          <a:prstGeom prst="rect">
            <a:avLst/>
          </a:prstGeom>
        </p:spPr>
      </p:pic>
      <p:grpSp>
        <p:nvGrpSpPr>
          <p:cNvPr id="54" name="组合 53"/>
          <p:cNvGrpSpPr/>
          <p:nvPr/>
        </p:nvGrpSpPr>
        <p:grpSpPr>
          <a:xfrm>
            <a:off x="5592445" y="60325"/>
            <a:ext cx="7039610" cy="816610"/>
            <a:chOff x="8807" y="95"/>
            <a:chExt cx="11086" cy="1286"/>
          </a:xfrm>
        </p:grpSpPr>
        <p:pic>
          <p:nvPicPr>
            <p:cNvPr id="55" name="图片 54" descr="1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35"/>
            <a:stretch>
              <a:fillRect/>
            </a:stretch>
          </p:blipFill>
          <p:spPr>
            <a:xfrm>
              <a:off x="8807" y="95"/>
              <a:ext cx="1694" cy="1287"/>
            </a:xfrm>
            <a:prstGeom prst="rect">
              <a:avLst/>
            </a:prstGeom>
          </p:spPr>
        </p:pic>
        <p:sp>
          <p:nvSpPr>
            <p:cNvPr id="56" name="矩形 55"/>
            <p:cNvSpPr/>
            <p:nvPr>
              <p:custDataLst>
                <p:tags r:id="rId7"/>
              </p:custDataLst>
            </p:nvPr>
          </p:nvSpPr>
          <p:spPr>
            <a:xfrm>
              <a:off x="10391" y="297"/>
              <a:ext cx="9502" cy="89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rgbClr val="0180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lvl="0" algn="ctr"/>
              <a:r>
                <a:rPr lang="zh-CN" altLang="en-US" b="1" spc="12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学习情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景一</a:t>
              </a:r>
              <a:r>
                <a:rPr lang="en-US" altLang="zh-CN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 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安宁辽河—辽宁省</a:t>
              </a:r>
              <a:endParaRPr lang="zh-CN" altLang="en-US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lt"/>
              </a:endParaRPr>
            </a:p>
          </p:txBody>
        </p:sp>
      </p:grpSp>
      <p:sp>
        <p:nvSpPr>
          <p:cNvPr id="57" name="Freeform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37443" y="0"/>
            <a:ext cx="455295" cy="1421130"/>
          </a:xfrm>
          <a:custGeom>
            <a:avLst/>
            <a:gdLst>
              <a:gd name="T0" fmla="*/ 0 w 479"/>
              <a:gd name="T1" fmla="*/ 0 h 728"/>
              <a:gd name="T2" fmla="*/ 0 w 479"/>
              <a:gd name="T3" fmla="*/ 652249 h 728"/>
              <a:gd name="T4" fmla="*/ 221963 w 479"/>
              <a:gd name="T5" fmla="*/ 868075 h 728"/>
              <a:gd name="T6" fmla="*/ 443001 w 479"/>
              <a:gd name="T7" fmla="*/ 652249 h 728"/>
              <a:gd name="T8" fmla="*/ 443001 w 479"/>
              <a:gd name="T9" fmla="*/ 0 h 728"/>
              <a:gd name="T10" fmla="*/ 0 w 479"/>
              <a:gd name="T11" fmla="*/ 0 h 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9" h="728">
                <a:moveTo>
                  <a:pt x="0" y="0"/>
                </a:moveTo>
                <a:lnTo>
                  <a:pt x="0" y="547"/>
                </a:lnTo>
                <a:lnTo>
                  <a:pt x="240" y="728"/>
                </a:lnTo>
                <a:lnTo>
                  <a:pt x="479" y="547"/>
                </a:lnTo>
                <a:lnTo>
                  <a:pt x="4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r>
              <a:rPr lang="zh-CN" altLang="en-US" sz="2000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专</a:t>
            </a:r>
            <a:r>
              <a:rPr lang="zh-CN" altLang="en-US" sz="2000" b="1" spc="1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题二</a:t>
            </a:r>
            <a:endParaRPr lang="zh-CN" altLang="en-US" sz="2000" b="1" spc="1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7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7416" grpId="0"/>
      <p:bldP spid="17417" grpId="0"/>
      <p:bldP spid="174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395605"/>
            <a:ext cx="4083685" cy="948055"/>
            <a:chOff x="302" y="4039"/>
            <a:chExt cx="6431" cy="1493"/>
          </a:xfrm>
        </p:grpSpPr>
        <p:sp>
          <p:nvSpPr>
            <p:cNvPr id="11270" name="Freeform 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02" y="4039"/>
              <a:ext cx="4427" cy="1478"/>
            </a:xfrm>
            <a:custGeom>
              <a:avLst/>
              <a:gdLst>
                <a:gd name="T0" fmla="*/ 466629 w 2370"/>
                <a:gd name="T1" fmla="*/ 0 h 964"/>
                <a:gd name="T2" fmla="*/ 0 w 2370"/>
                <a:gd name="T3" fmla="*/ 0 h 964"/>
                <a:gd name="T4" fmla="*/ 1842164 w 2370"/>
                <a:gd name="T5" fmla="*/ 1149775 h 964"/>
                <a:gd name="T6" fmla="*/ 2308793 w 2370"/>
                <a:gd name="T7" fmla="*/ 1149775 h 964"/>
                <a:gd name="T8" fmla="*/ 466629 w 2370"/>
                <a:gd name="T9" fmla="*/ 0 h 9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70" h="964">
                  <a:moveTo>
                    <a:pt x="479" y="0"/>
                  </a:moveTo>
                  <a:lnTo>
                    <a:pt x="0" y="0"/>
                  </a:lnTo>
                  <a:lnTo>
                    <a:pt x="1891" y="964"/>
                  </a:lnTo>
                  <a:lnTo>
                    <a:pt x="2370" y="964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3" name="TextBox 4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605" y="4380"/>
              <a:ext cx="6128" cy="1152"/>
            </a:xfrm>
            <a:prstGeom prst="rect">
              <a:avLst/>
            </a:prstGeom>
            <a:solidFill>
              <a:srgbClr val="769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25120" tIns="162560" rIns="325120" bIns="162560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  <a:r>
                <a:rPr lang="zh-CN" altLang="en-US" sz="28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辽宁</a:t>
              </a:r>
              <a:r>
                <a:rPr lang="zh-CN" altLang="en-US" sz="28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省</a:t>
              </a:r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旅游资源</a:t>
              </a:r>
            </a:p>
          </p:txBody>
        </p:sp>
        <p:sp>
          <p:nvSpPr>
            <p:cNvPr id="11274" name="Freeform 6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02" y="4039"/>
              <a:ext cx="860" cy="1191"/>
            </a:xfrm>
            <a:custGeom>
              <a:avLst/>
              <a:gdLst>
                <a:gd name="T0" fmla="*/ 0 w 479"/>
                <a:gd name="T1" fmla="*/ 0 h 728"/>
                <a:gd name="T2" fmla="*/ 0 w 479"/>
                <a:gd name="T3" fmla="*/ 652249 h 728"/>
                <a:gd name="T4" fmla="*/ 221963 w 479"/>
                <a:gd name="T5" fmla="*/ 868075 h 728"/>
                <a:gd name="T6" fmla="*/ 443001 w 479"/>
                <a:gd name="T7" fmla="*/ 652249 h 728"/>
                <a:gd name="T8" fmla="*/ 443001 w 479"/>
                <a:gd name="T9" fmla="*/ 0 h 728"/>
                <a:gd name="T10" fmla="*/ 0 w 479"/>
                <a:gd name="T11" fmla="*/ 0 h 7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9" h="728">
                  <a:moveTo>
                    <a:pt x="0" y="0"/>
                  </a:moveTo>
                  <a:lnTo>
                    <a:pt x="0" y="547"/>
                  </a:lnTo>
                  <a:lnTo>
                    <a:pt x="240" y="728"/>
                  </a:lnTo>
                  <a:lnTo>
                    <a:pt x="479" y="547"/>
                  </a:lnTo>
                  <a:lnTo>
                    <a:pt x="4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9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92405" y="1626870"/>
            <a:ext cx="4536237" cy="759182"/>
          </a:xfrm>
          <a:prstGeom prst="rect">
            <a:avLst/>
          </a:prstGeom>
          <a:solidFill>
            <a:srgbClr val="769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25120" tIns="162560" rIns="325120" bIns="1625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（三）</a:t>
            </a:r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老虎滩海洋公园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椭圆 108"/>
          <p:cNvSpPr/>
          <p:nvPr>
            <p:custDataLst>
              <p:tags r:id="rId1"/>
            </p:custDataLst>
          </p:nvPr>
        </p:nvSpPr>
        <p:spPr>
          <a:xfrm>
            <a:off x="5218755" y="1477461"/>
            <a:ext cx="3806352" cy="1179895"/>
          </a:xfrm>
          <a:prstGeom prst="ellipse">
            <a:avLst/>
          </a:prstGeom>
          <a:gradFill flip="none" rotWithShape="1">
            <a:gsLst>
              <a:gs pos="47000">
                <a:srgbClr val="747474">
                  <a:alpha val="15000"/>
                </a:srgbClr>
              </a:gs>
              <a:gs pos="0">
                <a:schemeClr val="tx1">
                  <a:alpha val="23000"/>
                </a:schemeClr>
              </a:gs>
              <a:gs pos="100000">
                <a:srgbClr val="E8E8E8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endParaRPr lang="zh-CN" altLang="en-US" noProof="1">
              <a:solidFill>
                <a:prstClr val="white"/>
              </a:solidFill>
            </a:endParaRPr>
          </a:p>
        </p:txBody>
      </p:sp>
      <p:grpSp>
        <p:nvGrpSpPr>
          <p:cNvPr id="25" name="组合 110"/>
          <p:cNvGrpSpPr/>
          <p:nvPr/>
        </p:nvGrpSpPr>
        <p:grpSpPr>
          <a:xfrm>
            <a:off x="5386652" y="1743075"/>
            <a:ext cx="2202776" cy="4588933"/>
            <a:chOff x="5206229" y="1101404"/>
            <a:chExt cx="1646805" cy="458865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26" name="组合 111"/>
            <p:cNvGrpSpPr/>
            <p:nvPr/>
          </p:nvGrpSpPr>
          <p:grpSpPr>
            <a:xfrm>
              <a:off x="5624034" y="1101404"/>
              <a:ext cx="860661" cy="1640723"/>
              <a:chOff x="5537459" y="941354"/>
              <a:chExt cx="946727" cy="1804795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128" name="圆角矩形 127"/>
              <p:cNvSpPr/>
              <p:nvPr>
                <p:custDataLst>
                  <p:tags r:id="rId28"/>
                </p:custDataLst>
              </p:nvPr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solidFill>
                <a:srgbClr val="9966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9" name="圆角矩形 128"/>
              <p:cNvSpPr/>
              <p:nvPr>
                <p:custDataLst>
                  <p:tags r:id="rId29"/>
                </p:custDataLst>
              </p:nvPr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13" name="梯形 112"/>
            <p:cNvSpPr/>
            <p:nvPr>
              <p:custDataLst>
                <p:tags r:id="rId23"/>
              </p:custDataLst>
            </p:nvPr>
          </p:nvSpPr>
          <p:spPr>
            <a:xfrm rot="16200000">
              <a:off x="3776493" y="2613514"/>
              <a:ext cx="4506278" cy="1646805"/>
            </a:xfrm>
            <a:prstGeom prst="trapezoid">
              <a:avLst>
                <a:gd name="adj" fmla="val 9948"/>
              </a:avLst>
            </a:prstGeom>
            <a:solidFill>
              <a:srgbClr val="8697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7" name="组合 113"/>
            <p:cNvGrpSpPr/>
            <p:nvPr/>
          </p:nvGrpSpPr>
          <p:grpSpPr>
            <a:xfrm>
              <a:off x="5767215" y="1136749"/>
              <a:ext cx="568651" cy="996955"/>
              <a:chOff x="5695240" y="977137"/>
              <a:chExt cx="625516" cy="1096651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126" name="任意多边形 125"/>
              <p:cNvSpPr/>
              <p:nvPr>
                <p:custDataLst>
                  <p:tags r:id="rId26"/>
                </p:custDataLst>
              </p:nvPr>
            </p:nvSpPr>
            <p:spPr bwMode="auto">
              <a:xfrm rot="5400000">
                <a:off x="5533884" y="1302921"/>
                <a:ext cx="923924" cy="527529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01A9BB"/>
              </a:solidFill>
              <a:ln w="25400">
                <a:noFill/>
              </a:ln>
              <a:effectLst>
                <a:outerShdw blurRad="215900" dist="76200" dir="2700000" algn="tl" rotWithShape="0">
                  <a:prstClr val="black">
                    <a:alpha val="37000"/>
                  </a:prstClr>
                </a:outerShdw>
              </a:effectLst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7" name="任意多边形 126"/>
              <p:cNvSpPr/>
              <p:nvPr>
                <p:custDataLst>
                  <p:tags r:id="rId27"/>
                </p:custDataLst>
              </p:nvPr>
            </p:nvSpPr>
            <p:spPr bwMode="auto">
              <a:xfrm rot="5400000">
                <a:off x="5459672" y="1212705"/>
                <a:ext cx="1096651" cy="625516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C79F61"/>
              </a:solidFill>
              <a:ln w="25400">
                <a:noFill/>
              </a:ln>
              <a:effectLst/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8" name="组合 114"/>
            <p:cNvGrpSpPr/>
            <p:nvPr/>
          </p:nvGrpSpPr>
          <p:grpSpPr>
            <a:xfrm>
              <a:off x="5557148" y="1390171"/>
              <a:ext cx="1000117" cy="2076899"/>
              <a:chOff x="4137594" y="-68669"/>
              <a:chExt cx="1000117" cy="2076899"/>
            </a:xfrm>
            <a:scene3d>
              <a:camera prst="perspectiveFront">
                <a:rot lat="0" lon="1799981" rev="0"/>
              </a:camera>
              <a:lightRig rig="threePt" dir="t"/>
            </a:scene3d>
          </p:grpSpPr>
          <p:sp>
            <p:nvSpPr>
              <p:cNvPr id="124" name="文本框 200"/>
              <p:cNvSpPr txBox="1"/>
              <p:nvPr>
                <p:custDataLst>
                  <p:tags r:id="rId24"/>
                </p:custDataLst>
              </p:nvPr>
            </p:nvSpPr>
            <p:spPr>
              <a:xfrm>
                <a:off x="4137594" y="-68669"/>
                <a:ext cx="1000117" cy="36930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zh-CN" noProof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5" name="文本框 201"/>
              <p:cNvSpPr txBox="1"/>
              <p:nvPr>
                <p:custDataLst>
                  <p:tags r:id="rId25"/>
                </p:custDataLst>
              </p:nvPr>
            </p:nvSpPr>
            <p:spPr>
              <a:xfrm>
                <a:off x="4188959" y="1731248"/>
                <a:ext cx="895896" cy="27698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1" name="组合 129"/>
          <p:cNvGrpSpPr/>
          <p:nvPr/>
        </p:nvGrpSpPr>
        <p:grpSpPr>
          <a:xfrm>
            <a:off x="7589676" y="1775933"/>
            <a:ext cx="2286000" cy="4556337"/>
            <a:chOff x="6732800" y="1129344"/>
            <a:chExt cx="2286396" cy="455572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32" name="组合 130"/>
            <p:cNvGrpSpPr/>
            <p:nvPr/>
          </p:nvGrpSpPr>
          <p:grpSpPr>
            <a:xfrm>
              <a:off x="7264831" y="1129344"/>
              <a:ext cx="860661" cy="1640723"/>
              <a:chOff x="5537459" y="941354"/>
              <a:chExt cx="946727" cy="1804795"/>
            </a:xfrm>
            <a:scene3d>
              <a:camera prst="orthographicFront">
                <a:rot lat="20967539" lon="19191102" rev="113251"/>
              </a:camera>
              <a:lightRig rig="threePt" dir="t"/>
            </a:scene3d>
          </p:grpSpPr>
          <p:sp>
            <p:nvSpPr>
              <p:cNvPr id="145" name="圆角矩形 144"/>
              <p:cNvSpPr/>
              <p:nvPr>
                <p:custDataLst>
                  <p:tags r:id="rId21"/>
                </p:custDataLst>
              </p:nvPr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solidFill>
                <a:srgbClr val="9966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6" name="圆角矩形 145"/>
              <p:cNvSpPr/>
              <p:nvPr>
                <p:custDataLst>
                  <p:tags r:id="rId22"/>
                </p:custDataLst>
              </p:nvPr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32" name="梯形 131"/>
            <p:cNvSpPr/>
            <p:nvPr>
              <p:custDataLst>
                <p:tags r:id="rId16"/>
              </p:custDataLst>
            </p:nvPr>
          </p:nvSpPr>
          <p:spPr>
            <a:xfrm rot="5400000" flipH="1">
              <a:off x="5622899" y="2288769"/>
              <a:ext cx="4506198" cy="2286396"/>
            </a:xfrm>
            <a:prstGeom prst="trapezoid">
              <a:avLst>
                <a:gd name="adj" fmla="val 11105"/>
              </a:avLst>
            </a:prstGeom>
            <a:solidFill>
              <a:srgbClr val="E8E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3" name="组合 132"/>
            <p:cNvGrpSpPr/>
            <p:nvPr/>
          </p:nvGrpSpPr>
          <p:grpSpPr>
            <a:xfrm>
              <a:off x="7411034" y="1166629"/>
              <a:ext cx="568651" cy="996956"/>
              <a:chOff x="5695240" y="977137"/>
              <a:chExt cx="625516" cy="1096651"/>
            </a:xfrm>
            <a:scene3d>
              <a:camera prst="orthographicFront">
                <a:rot lat="20944032" lon="19239453" rev="161931"/>
              </a:camera>
              <a:lightRig rig="threePt" dir="t"/>
            </a:scene3d>
          </p:grpSpPr>
          <p:sp>
            <p:nvSpPr>
              <p:cNvPr id="143" name="任意多边形 142"/>
              <p:cNvSpPr/>
              <p:nvPr>
                <p:custDataLst>
                  <p:tags r:id="rId19"/>
                </p:custDataLst>
              </p:nvPr>
            </p:nvSpPr>
            <p:spPr bwMode="auto">
              <a:xfrm rot="5400000">
                <a:off x="5533885" y="1302922"/>
                <a:ext cx="923924" cy="527529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gradFill>
                <a:gsLst>
                  <a:gs pos="38000">
                    <a:srgbClr val="E04949"/>
                  </a:gs>
                  <a:gs pos="0">
                    <a:srgbClr val="E04949"/>
                  </a:gs>
                  <a:gs pos="100000">
                    <a:srgbClr val="E04949"/>
                  </a:gs>
                </a:gsLst>
                <a:lin ang="0" scaled="0"/>
              </a:gradFill>
              <a:ln w="25400">
                <a:noFill/>
              </a:ln>
              <a:effectLst>
                <a:outerShdw blurRad="215900" dist="76200" dir="2700000" algn="tl" rotWithShape="0">
                  <a:prstClr val="black">
                    <a:alpha val="37000"/>
                  </a:prstClr>
                </a:outerShdw>
              </a:effectLst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4" name="任意多边形 143"/>
              <p:cNvSpPr/>
              <p:nvPr>
                <p:custDataLst>
                  <p:tags r:id="rId20"/>
                </p:custDataLst>
              </p:nvPr>
            </p:nvSpPr>
            <p:spPr bwMode="auto">
              <a:xfrm rot="5400000">
                <a:off x="5459672" y="1212705"/>
                <a:ext cx="1096651" cy="625516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C79F61"/>
              </a:solidFill>
              <a:ln w="25400">
                <a:noFill/>
              </a:ln>
              <a:effectLst/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4" name="组合 133"/>
            <p:cNvGrpSpPr/>
            <p:nvPr/>
          </p:nvGrpSpPr>
          <p:grpSpPr>
            <a:xfrm>
              <a:off x="7196764" y="1383487"/>
              <a:ext cx="1000117" cy="2083561"/>
              <a:chOff x="4156909" y="-75353"/>
              <a:chExt cx="1000117" cy="2083561"/>
            </a:xfrm>
            <a:scene3d>
              <a:camera prst="perspectiveFront">
                <a:rot lat="0" lon="19799991" rev="0"/>
              </a:camera>
              <a:lightRig rig="threePt" dir="t"/>
            </a:scene3d>
          </p:grpSpPr>
          <p:sp>
            <p:nvSpPr>
              <p:cNvPr id="141" name="文本框 203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4156909" y="-75353"/>
                <a:ext cx="1000117" cy="36928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zh-CN" noProof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2" name="文本框 204"/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4188959" y="1731246"/>
                <a:ext cx="895896" cy="27696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7" name="组合 146"/>
          <p:cNvGrpSpPr/>
          <p:nvPr/>
        </p:nvGrpSpPr>
        <p:grpSpPr>
          <a:xfrm>
            <a:off x="9810063" y="1495848"/>
            <a:ext cx="2304627" cy="5212080"/>
            <a:chOff x="8500219" y="784648"/>
            <a:chExt cx="2195600" cy="506713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38" name="组合 147"/>
            <p:cNvGrpSpPr/>
            <p:nvPr/>
          </p:nvGrpSpPr>
          <p:grpSpPr>
            <a:xfrm>
              <a:off x="8910113" y="1110294"/>
              <a:ext cx="860661" cy="1640723"/>
              <a:chOff x="5537459" y="941354"/>
              <a:chExt cx="946727" cy="1804795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165" name="圆角矩形 164"/>
              <p:cNvSpPr/>
              <p:nvPr>
                <p:custDataLst>
                  <p:tags r:id="rId14"/>
                </p:custDataLst>
              </p:nvPr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solidFill>
                <a:srgbClr val="9966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6" name="圆角矩形 165"/>
              <p:cNvSpPr/>
              <p:nvPr>
                <p:custDataLst>
                  <p:tags r:id="rId15"/>
                </p:custDataLst>
              </p:nvPr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9" name="椭圆 148"/>
            <p:cNvSpPr/>
            <p:nvPr>
              <p:custDataLst>
                <p:tags r:id="rId8"/>
              </p:custDataLst>
            </p:nvPr>
          </p:nvSpPr>
          <p:spPr>
            <a:xfrm rot="5400000">
              <a:off x="7505773" y="2830722"/>
              <a:ext cx="5067134" cy="974986"/>
            </a:xfrm>
            <a:prstGeom prst="ellipse">
              <a:avLst/>
            </a:prstGeom>
            <a:gradFill flip="none" rotWithShape="1">
              <a:gsLst>
                <a:gs pos="47000">
                  <a:srgbClr val="747474">
                    <a:alpha val="15000"/>
                  </a:srgbClr>
                </a:gs>
                <a:gs pos="0">
                  <a:schemeClr val="tx1">
                    <a:alpha val="23000"/>
                  </a:schemeClr>
                </a:gs>
                <a:gs pos="100000">
                  <a:srgbClr val="E8E8E8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" name="梯形 149"/>
            <p:cNvSpPr/>
            <p:nvPr>
              <p:custDataLst>
                <p:tags r:id="rId9"/>
              </p:custDataLst>
            </p:nvPr>
          </p:nvSpPr>
          <p:spPr>
            <a:xfrm rot="16200000">
              <a:off x="7410163" y="2200660"/>
              <a:ext cx="4375712" cy="2195600"/>
            </a:xfrm>
            <a:prstGeom prst="trapezoid">
              <a:avLst>
                <a:gd name="adj" fmla="val 11105"/>
              </a:avLst>
            </a:prstGeom>
            <a:solidFill>
              <a:srgbClr val="769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9" name="组合 150"/>
            <p:cNvGrpSpPr/>
            <p:nvPr/>
          </p:nvGrpSpPr>
          <p:grpSpPr>
            <a:xfrm>
              <a:off x="9053294" y="1145639"/>
              <a:ext cx="568651" cy="996955"/>
              <a:chOff x="5695240" y="977137"/>
              <a:chExt cx="625516" cy="1096651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163" name="任意多边形 162"/>
              <p:cNvSpPr/>
              <p:nvPr>
                <p:custDataLst>
                  <p:tags r:id="rId12"/>
                </p:custDataLst>
              </p:nvPr>
            </p:nvSpPr>
            <p:spPr bwMode="auto">
              <a:xfrm rot="5400000">
                <a:off x="5533884" y="1302921"/>
                <a:ext cx="923924" cy="527529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01A9BB"/>
              </a:solidFill>
              <a:ln w="25400">
                <a:noFill/>
              </a:ln>
              <a:effectLst>
                <a:outerShdw blurRad="215900" dist="76200" dir="2700000" algn="tl" rotWithShape="0">
                  <a:prstClr val="black">
                    <a:alpha val="37000"/>
                  </a:prstClr>
                </a:outerShdw>
              </a:effectLst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4" name="任意多边形 163"/>
              <p:cNvSpPr/>
              <p:nvPr>
                <p:custDataLst>
                  <p:tags r:id="rId13"/>
                </p:custDataLst>
              </p:nvPr>
            </p:nvSpPr>
            <p:spPr bwMode="auto">
              <a:xfrm rot="5400000">
                <a:off x="5459672" y="1212705"/>
                <a:ext cx="1096651" cy="625516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C79F61"/>
              </a:solidFill>
              <a:ln w="25400">
                <a:noFill/>
              </a:ln>
              <a:effectLst/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0" name="组合 151"/>
            <p:cNvGrpSpPr/>
            <p:nvPr/>
          </p:nvGrpSpPr>
          <p:grpSpPr>
            <a:xfrm>
              <a:off x="8841962" y="1405447"/>
              <a:ext cx="1000117" cy="2053937"/>
              <a:chOff x="4118196" y="-53393"/>
              <a:chExt cx="1000117" cy="2053937"/>
            </a:xfrm>
            <a:scene3d>
              <a:camera prst="perspectiveFront">
                <a:rot lat="0" lon="1800000" rev="0"/>
              </a:camera>
              <a:lightRig rig="threePt" dir="t"/>
            </a:scene3d>
          </p:grpSpPr>
          <p:sp>
            <p:nvSpPr>
              <p:cNvPr id="161" name="文本框 206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4118196" y="-53393"/>
                <a:ext cx="1000117" cy="35906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zh-CN" noProof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2" name="文本框 207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4188959" y="1731248"/>
                <a:ext cx="895896" cy="26929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7416" name="文本框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445760" y="2893695"/>
            <a:ext cx="1975485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000" dirty="0">
                <a:solidFill>
                  <a:schemeClr val="bg1"/>
                </a:solidFill>
              </a:rPr>
              <a:t>老虎滩海洋公</a:t>
            </a:r>
            <a:r>
              <a:rPr lang="zh-CN" altLang="zh-CN" sz="2000" dirty="0" smtClean="0">
                <a:solidFill>
                  <a:schemeClr val="bg1"/>
                </a:solidFill>
              </a:rPr>
              <a:t>园坐</a:t>
            </a:r>
            <a:r>
              <a:rPr lang="zh-CN" altLang="zh-CN" sz="2000" dirty="0">
                <a:solidFill>
                  <a:schemeClr val="bg1"/>
                </a:solidFill>
              </a:rPr>
              <a:t>落于辽宁省大连市南部海滨中部，是市区南部最大的景区。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7417" name="文本框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524750" y="2930168"/>
            <a:ext cx="226123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dirty="0" smtClean="0">
                <a:solidFill>
                  <a:schemeClr val="accent6">
                    <a:lumMod val="75000"/>
                  </a:schemeClr>
                </a:solidFill>
              </a:rPr>
              <a:t>老虎滩海洋公园</a:t>
            </a:r>
            <a:r>
              <a:rPr lang="zh-CN" altLang="zh-CN" sz="2000" dirty="0" smtClean="0">
                <a:solidFill>
                  <a:schemeClr val="accent6">
                    <a:lumMod val="75000"/>
                  </a:schemeClr>
                </a:solidFill>
              </a:rPr>
              <a:t>占</a:t>
            </a:r>
            <a:r>
              <a:rPr lang="zh-CN" altLang="zh-CN" sz="2000" dirty="0">
                <a:solidFill>
                  <a:schemeClr val="accent6">
                    <a:lumMod val="75000"/>
                  </a:schemeClr>
                </a:solidFill>
              </a:rPr>
              <a:t>地面积</a:t>
            </a:r>
            <a:r>
              <a:rPr lang="en-US" altLang="zh-CN" sz="2000" dirty="0">
                <a:solidFill>
                  <a:schemeClr val="accent6">
                    <a:lumMod val="75000"/>
                  </a:schemeClr>
                </a:solidFill>
              </a:rPr>
              <a:t>118</a:t>
            </a:r>
            <a:r>
              <a:rPr lang="zh-CN" altLang="zh-CN" sz="2000" dirty="0">
                <a:solidFill>
                  <a:schemeClr val="accent6">
                    <a:lumMod val="75000"/>
                  </a:schemeClr>
                </a:solidFill>
              </a:rPr>
              <a:t>万平方米，</a:t>
            </a:r>
            <a:r>
              <a:rPr lang="en-US" altLang="zh-CN" sz="2000" dirty="0">
                <a:solidFill>
                  <a:schemeClr val="accent6">
                    <a:lumMod val="75000"/>
                  </a:schemeClr>
                </a:solidFill>
              </a:rPr>
              <a:t>4000</a:t>
            </a:r>
            <a:r>
              <a:rPr lang="zh-CN" altLang="zh-CN" sz="2000" dirty="0">
                <a:solidFill>
                  <a:schemeClr val="accent6">
                    <a:lumMod val="75000"/>
                  </a:schemeClr>
                </a:solidFill>
              </a:rPr>
              <a:t>余米海岸线，是中国最大的一座现代化海滨游乐场。</a:t>
            </a:r>
            <a:endParaRPr lang="zh-CN" altLang="en-US" sz="200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18" name="文本框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888220" y="2736210"/>
            <a:ext cx="220218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 </a:t>
            </a:r>
          </a:p>
          <a:p>
            <a:pPr eaLnBrk="1" hangingPunct="1"/>
            <a:r>
              <a:rPr lang="zh-CN" altLang="zh-CN" sz="2000" dirty="0">
                <a:solidFill>
                  <a:schemeClr val="bg1"/>
                </a:solidFill>
              </a:rPr>
              <a:t>老虎滩海洋公园拥有以展示白鲸、北极熊、海豚、南极企鹅、鲸鲨等极地海洋动物为主的场馆——极地</a:t>
            </a:r>
            <a:r>
              <a:rPr lang="zh-CN" altLang="zh-CN" sz="2000" dirty="0" smtClean="0">
                <a:solidFill>
                  <a:schemeClr val="bg1"/>
                </a:solidFill>
              </a:rPr>
              <a:t>馆</a:t>
            </a:r>
            <a:r>
              <a:rPr lang="zh-CN" altLang="en-US" sz="2000" dirty="0" smtClean="0">
                <a:solidFill>
                  <a:schemeClr val="bg1"/>
                </a:solidFill>
              </a:rPr>
              <a:t>。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3"/>
          <a:stretch/>
        </p:blipFill>
        <p:spPr>
          <a:xfrm>
            <a:off x="192405" y="2645940"/>
            <a:ext cx="4610454" cy="3015307"/>
          </a:xfrm>
          <a:prstGeom prst="rect">
            <a:avLst/>
          </a:prstGeom>
        </p:spPr>
      </p:pic>
      <p:grpSp>
        <p:nvGrpSpPr>
          <p:cNvPr id="54" name="组合 53"/>
          <p:cNvGrpSpPr/>
          <p:nvPr/>
        </p:nvGrpSpPr>
        <p:grpSpPr>
          <a:xfrm>
            <a:off x="5592445" y="60325"/>
            <a:ext cx="7039610" cy="816610"/>
            <a:chOff x="8807" y="95"/>
            <a:chExt cx="11086" cy="1286"/>
          </a:xfrm>
        </p:grpSpPr>
        <p:pic>
          <p:nvPicPr>
            <p:cNvPr id="55" name="图片 54" descr="1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35"/>
            <a:stretch>
              <a:fillRect/>
            </a:stretch>
          </p:blipFill>
          <p:spPr>
            <a:xfrm>
              <a:off x="8807" y="95"/>
              <a:ext cx="1694" cy="1287"/>
            </a:xfrm>
            <a:prstGeom prst="rect">
              <a:avLst/>
            </a:prstGeom>
          </p:spPr>
        </p:pic>
        <p:sp>
          <p:nvSpPr>
            <p:cNvPr id="56" name="矩形 55"/>
            <p:cNvSpPr/>
            <p:nvPr>
              <p:custDataLst>
                <p:tags r:id="rId7"/>
              </p:custDataLst>
            </p:nvPr>
          </p:nvSpPr>
          <p:spPr>
            <a:xfrm>
              <a:off x="10391" y="297"/>
              <a:ext cx="9502" cy="89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rgbClr val="0180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lvl="0" algn="ctr"/>
              <a:r>
                <a:rPr lang="zh-CN" altLang="en-US" b="1" spc="12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学习情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景一</a:t>
              </a:r>
              <a:r>
                <a:rPr lang="en-US" altLang="zh-CN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 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安宁辽河—辽宁省</a:t>
              </a:r>
              <a:endParaRPr lang="zh-CN" altLang="en-US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lt"/>
              </a:endParaRPr>
            </a:p>
          </p:txBody>
        </p:sp>
      </p:grpSp>
      <p:sp>
        <p:nvSpPr>
          <p:cNvPr id="57" name="Freeform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37443" y="0"/>
            <a:ext cx="455295" cy="1421130"/>
          </a:xfrm>
          <a:custGeom>
            <a:avLst/>
            <a:gdLst>
              <a:gd name="T0" fmla="*/ 0 w 479"/>
              <a:gd name="T1" fmla="*/ 0 h 728"/>
              <a:gd name="T2" fmla="*/ 0 w 479"/>
              <a:gd name="T3" fmla="*/ 652249 h 728"/>
              <a:gd name="T4" fmla="*/ 221963 w 479"/>
              <a:gd name="T5" fmla="*/ 868075 h 728"/>
              <a:gd name="T6" fmla="*/ 443001 w 479"/>
              <a:gd name="T7" fmla="*/ 652249 h 728"/>
              <a:gd name="T8" fmla="*/ 443001 w 479"/>
              <a:gd name="T9" fmla="*/ 0 h 728"/>
              <a:gd name="T10" fmla="*/ 0 w 479"/>
              <a:gd name="T11" fmla="*/ 0 h 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9" h="728">
                <a:moveTo>
                  <a:pt x="0" y="0"/>
                </a:moveTo>
                <a:lnTo>
                  <a:pt x="0" y="547"/>
                </a:lnTo>
                <a:lnTo>
                  <a:pt x="240" y="728"/>
                </a:lnTo>
                <a:lnTo>
                  <a:pt x="479" y="547"/>
                </a:lnTo>
                <a:lnTo>
                  <a:pt x="4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r>
              <a:rPr lang="zh-CN" altLang="en-US" sz="2000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专</a:t>
            </a:r>
            <a:r>
              <a:rPr lang="zh-CN" altLang="en-US" sz="2000" b="1" spc="1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题二</a:t>
            </a:r>
            <a:endParaRPr lang="zh-CN" altLang="en-US" sz="2000" b="1" spc="1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7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7416" grpId="0"/>
      <p:bldP spid="17417" grpId="0"/>
      <p:bldP spid="174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395605"/>
            <a:ext cx="4083685" cy="948055"/>
            <a:chOff x="302" y="4039"/>
            <a:chExt cx="6431" cy="1493"/>
          </a:xfrm>
        </p:grpSpPr>
        <p:sp>
          <p:nvSpPr>
            <p:cNvPr id="11270" name="Freeform 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02" y="4039"/>
              <a:ext cx="4427" cy="1478"/>
            </a:xfrm>
            <a:custGeom>
              <a:avLst/>
              <a:gdLst>
                <a:gd name="T0" fmla="*/ 466629 w 2370"/>
                <a:gd name="T1" fmla="*/ 0 h 964"/>
                <a:gd name="T2" fmla="*/ 0 w 2370"/>
                <a:gd name="T3" fmla="*/ 0 h 964"/>
                <a:gd name="T4" fmla="*/ 1842164 w 2370"/>
                <a:gd name="T5" fmla="*/ 1149775 h 964"/>
                <a:gd name="T6" fmla="*/ 2308793 w 2370"/>
                <a:gd name="T7" fmla="*/ 1149775 h 964"/>
                <a:gd name="T8" fmla="*/ 466629 w 2370"/>
                <a:gd name="T9" fmla="*/ 0 h 9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70" h="964">
                  <a:moveTo>
                    <a:pt x="479" y="0"/>
                  </a:moveTo>
                  <a:lnTo>
                    <a:pt x="0" y="0"/>
                  </a:lnTo>
                  <a:lnTo>
                    <a:pt x="1891" y="964"/>
                  </a:lnTo>
                  <a:lnTo>
                    <a:pt x="2370" y="964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3" name="TextBox 4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605" y="4380"/>
              <a:ext cx="6128" cy="1152"/>
            </a:xfrm>
            <a:prstGeom prst="rect">
              <a:avLst/>
            </a:prstGeom>
            <a:solidFill>
              <a:srgbClr val="769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25120" tIns="162560" rIns="325120" bIns="162560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  <a:r>
                <a:rPr lang="zh-CN" altLang="en-US" sz="28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辽宁</a:t>
              </a:r>
              <a:r>
                <a:rPr lang="zh-CN" altLang="en-US" sz="28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省</a:t>
              </a:r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旅游资源</a:t>
              </a:r>
            </a:p>
          </p:txBody>
        </p:sp>
        <p:sp>
          <p:nvSpPr>
            <p:cNvPr id="11274" name="Freeform 6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02" y="4039"/>
              <a:ext cx="860" cy="1191"/>
            </a:xfrm>
            <a:custGeom>
              <a:avLst/>
              <a:gdLst>
                <a:gd name="T0" fmla="*/ 0 w 479"/>
                <a:gd name="T1" fmla="*/ 0 h 728"/>
                <a:gd name="T2" fmla="*/ 0 w 479"/>
                <a:gd name="T3" fmla="*/ 652249 h 728"/>
                <a:gd name="T4" fmla="*/ 221963 w 479"/>
                <a:gd name="T5" fmla="*/ 868075 h 728"/>
                <a:gd name="T6" fmla="*/ 443001 w 479"/>
                <a:gd name="T7" fmla="*/ 652249 h 728"/>
                <a:gd name="T8" fmla="*/ 443001 w 479"/>
                <a:gd name="T9" fmla="*/ 0 h 728"/>
                <a:gd name="T10" fmla="*/ 0 w 479"/>
                <a:gd name="T11" fmla="*/ 0 h 7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9" h="728">
                  <a:moveTo>
                    <a:pt x="0" y="0"/>
                  </a:moveTo>
                  <a:lnTo>
                    <a:pt x="0" y="547"/>
                  </a:lnTo>
                  <a:lnTo>
                    <a:pt x="240" y="728"/>
                  </a:lnTo>
                  <a:lnTo>
                    <a:pt x="479" y="547"/>
                  </a:lnTo>
                  <a:lnTo>
                    <a:pt x="4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9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92405" y="1626870"/>
            <a:ext cx="5147945" cy="755650"/>
          </a:xfrm>
          <a:prstGeom prst="rect">
            <a:avLst/>
          </a:prstGeom>
          <a:solidFill>
            <a:srgbClr val="769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25120" tIns="162560" rIns="325120" bIns="1625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（四）</a:t>
            </a:r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大连市金石滩景区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椭圆 108"/>
          <p:cNvSpPr/>
          <p:nvPr>
            <p:custDataLst>
              <p:tags r:id="rId1"/>
            </p:custDataLst>
          </p:nvPr>
        </p:nvSpPr>
        <p:spPr>
          <a:xfrm>
            <a:off x="5218755" y="1477461"/>
            <a:ext cx="3806352" cy="1179895"/>
          </a:xfrm>
          <a:prstGeom prst="ellipse">
            <a:avLst/>
          </a:prstGeom>
          <a:gradFill flip="none" rotWithShape="1">
            <a:gsLst>
              <a:gs pos="47000">
                <a:srgbClr val="747474">
                  <a:alpha val="15000"/>
                </a:srgbClr>
              </a:gs>
              <a:gs pos="0">
                <a:schemeClr val="tx1">
                  <a:alpha val="23000"/>
                </a:schemeClr>
              </a:gs>
              <a:gs pos="100000">
                <a:srgbClr val="E8E8E8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endParaRPr lang="zh-CN" altLang="en-US" noProof="1">
              <a:solidFill>
                <a:prstClr val="white"/>
              </a:solidFill>
            </a:endParaRPr>
          </a:p>
        </p:txBody>
      </p:sp>
      <p:grpSp>
        <p:nvGrpSpPr>
          <p:cNvPr id="25" name="组合 110"/>
          <p:cNvGrpSpPr/>
          <p:nvPr/>
        </p:nvGrpSpPr>
        <p:grpSpPr>
          <a:xfrm>
            <a:off x="5386652" y="1743075"/>
            <a:ext cx="2202776" cy="4588933"/>
            <a:chOff x="5206229" y="1101404"/>
            <a:chExt cx="1646805" cy="458865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26" name="组合 111"/>
            <p:cNvGrpSpPr/>
            <p:nvPr/>
          </p:nvGrpSpPr>
          <p:grpSpPr>
            <a:xfrm>
              <a:off x="5624034" y="1101404"/>
              <a:ext cx="860661" cy="1640723"/>
              <a:chOff x="5537459" y="941354"/>
              <a:chExt cx="946727" cy="1804795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128" name="圆角矩形 127"/>
              <p:cNvSpPr/>
              <p:nvPr>
                <p:custDataLst>
                  <p:tags r:id="rId28"/>
                </p:custDataLst>
              </p:nvPr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solidFill>
                <a:srgbClr val="9966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9" name="圆角矩形 128"/>
              <p:cNvSpPr/>
              <p:nvPr>
                <p:custDataLst>
                  <p:tags r:id="rId29"/>
                </p:custDataLst>
              </p:nvPr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13" name="梯形 112"/>
            <p:cNvSpPr/>
            <p:nvPr>
              <p:custDataLst>
                <p:tags r:id="rId23"/>
              </p:custDataLst>
            </p:nvPr>
          </p:nvSpPr>
          <p:spPr>
            <a:xfrm rot="16200000">
              <a:off x="3776493" y="2613514"/>
              <a:ext cx="4506278" cy="1646805"/>
            </a:xfrm>
            <a:prstGeom prst="trapezoid">
              <a:avLst>
                <a:gd name="adj" fmla="val 9948"/>
              </a:avLst>
            </a:prstGeom>
            <a:solidFill>
              <a:srgbClr val="8697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7" name="组合 113"/>
            <p:cNvGrpSpPr/>
            <p:nvPr/>
          </p:nvGrpSpPr>
          <p:grpSpPr>
            <a:xfrm>
              <a:off x="5767215" y="1136749"/>
              <a:ext cx="568651" cy="996955"/>
              <a:chOff x="5695240" y="977137"/>
              <a:chExt cx="625516" cy="1096651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126" name="任意多边形 125"/>
              <p:cNvSpPr/>
              <p:nvPr>
                <p:custDataLst>
                  <p:tags r:id="rId26"/>
                </p:custDataLst>
              </p:nvPr>
            </p:nvSpPr>
            <p:spPr bwMode="auto">
              <a:xfrm rot="5400000">
                <a:off x="5533884" y="1302921"/>
                <a:ext cx="923924" cy="527529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01A9BB"/>
              </a:solidFill>
              <a:ln w="25400">
                <a:noFill/>
              </a:ln>
              <a:effectLst>
                <a:outerShdw blurRad="215900" dist="76200" dir="2700000" algn="tl" rotWithShape="0">
                  <a:prstClr val="black">
                    <a:alpha val="37000"/>
                  </a:prstClr>
                </a:outerShdw>
              </a:effectLst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7" name="任意多边形 126"/>
              <p:cNvSpPr/>
              <p:nvPr>
                <p:custDataLst>
                  <p:tags r:id="rId27"/>
                </p:custDataLst>
              </p:nvPr>
            </p:nvSpPr>
            <p:spPr bwMode="auto">
              <a:xfrm rot="5400000">
                <a:off x="5459672" y="1212705"/>
                <a:ext cx="1096651" cy="625516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C79F61"/>
              </a:solidFill>
              <a:ln w="25400">
                <a:noFill/>
              </a:ln>
              <a:effectLst/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8" name="组合 114"/>
            <p:cNvGrpSpPr/>
            <p:nvPr/>
          </p:nvGrpSpPr>
          <p:grpSpPr>
            <a:xfrm>
              <a:off x="5557148" y="1390171"/>
              <a:ext cx="1000117" cy="2076899"/>
              <a:chOff x="4137594" y="-68669"/>
              <a:chExt cx="1000117" cy="2076899"/>
            </a:xfrm>
            <a:scene3d>
              <a:camera prst="perspectiveFront">
                <a:rot lat="0" lon="1799981" rev="0"/>
              </a:camera>
              <a:lightRig rig="threePt" dir="t"/>
            </a:scene3d>
          </p:grpSpPr>
          <p:sp>
            <p:nvSpPr>
              <p:cNvPr id="124" name="文本框 200"/>
              <p:cNvSpPr txBox="1"/>
              <p:nvPr>
                <p:custDataLst>
                  <p:tags r:id="rId24"/>
                </p:custDataLst>
              </p:nvPr>
            </p:nvSpPr>
            <p:spPr>
              <a:xfrm>
                <a:off x="4137594" y="-68669"/>
                <a:ext cx="1000117" cy="36930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zh-CN" noProof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5" name="文本框 201"/>
              <p:cNvSpPr txBox="1"/>
              <p:nvPr>
                <p:custDataLst>
                  <p:tags r:id="rId25"/>
                </p:custDataLst>
              </p:nvPr>
            </p:nvSpPr>
            <p:spPr>
              <a:xfrm>
                <a:off x="4188959" y="1731248"/>
                <a:ext cx="895896" cy="27698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1" name="组合 129"/>
          <p:cNvGrpSpPr/>
          <p:nvPr/>
        </p:nvGrpSpPr>
        <p:grpSpPr>
          <a:xfrm>
            <a:off x="7589676" y="1775933"/>
            <a:ext cx="2286000" cy="4556337"/>
            <a:chOff x="6732800" y="1129344"/>
            <a:chExt cx="2286396" cy="455572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32" name="组合 130"/>
            <p:cNvGrpSpPr/>
            <p:nvPr/>
          </p:nvGrpSpPr>
          <p:grpSpPr>
            <a:xfrm>
              <a:off x="7264831" y="1129344"/>
              <a:ext cx="860661" cy="1640723"/>
              <a:chOff x="5537459" y="941354"/>
              <a:chExt cx="946727" cy="1804795"/>
            </a:xfrm>
            <a:scene3d>
              <a:camera prst="orthographicFront">
                <a:rot lat="20967539" lon="19191102" rev="113251"/>
              </a:camera>
              <a:lightRig rig="threePt" dir="t"/>
            </a:scene3d>
          </p:grpSpPr>
          <p:sp>
            <p:nvSpPr>
              <p:cNvPr id="145" name="圆角矩形 144"/>
              <p:cNvSpPr/>
              <p:nvPr>
                <p:custDataLst>
                  <p:tags r:id="rId21"/>
                </p:custDataLst>
              </p:nvPr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solidFill>
                <a:srgbClr val="9966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6" name="圆角矩形 145"/>
              <p:cNvSpPr/>
              <p:nvPr>
                <p:custDataLst>
                  <p:tags r:id="rId22"/>
                </p:custDataLst>
              </p:nvPr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32" name="梯形 131"/>
            <p:cNvSpPr/>
            <p:nvPr>
              <p:custDataLst>
                <p:tags r:id="rId16"/>
              </p:custDataLst>
            </p:nvPr>
          </p:nvSpPr>
          <p:spPr>
            <a:xfrm rot="5400000" flipH="1">
              <a:off x="5622899" y="2288769"/>
              <a:ext cx="4506198" cy="2286396"/>
            </a:xfrm>
            <a:prstGeom prst="trapezoid">
              <a:avLst>
                <a:gd name="adj" fmla="val 11105"/>
              </a:avLst>
            </a:prstGeom>
            <a:solidFill>
              <a:srgbClr val="E8E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3" name="组合 132"/>
            <p:cNvGrpSpPr/>
            <p:nvPr/>
          </p:nvGrpSpPr>
          <p:grpSpPr>
            <a:xfrm>
              <a:off x="7411034" y="1166629"/>
              <a:ext cx="568651" cy="996956"/>
              <a:chOff x="5695240" y="977137"/>
              <a:chExt cx="625516" cy="1096651"/>
            </a:xfrm>
            <a:scene3d>
              <a:camera prst="orthographicFront">
                <a:rot lat="20944032" lon="19239453" rev="161931"/>
              </a:camera>
              <a:lightRig rig="threePt" dir="t"/>
            </a:scene3d>
          </p:grpSpPr>
          <p:sp>
            <p:nvSpPr>
              <p:cNvPr id="143" name="任意多边形 142"/>
              <p:cNvSpPr/>
              <p:nvPr>
                <p:custDataLst>
                  <p:tags r:id="rId19"/>
                </p:custDataLst>
              </p:nvPr>
            </p:nvSpPr>
            <p:spPr bwMode="auto">
              <a:xfrm rot="5400000">
                <a:off x="5533885" y="1302922"/>
                <a:ext cx="923924" cy="527529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gradFill>
                <a:gsLst>
                  <a:gs pos="38000">
                    <a:srgbClr val="E04949"/>
                  </a:gs>
                  <a:gs pos="0">
                    <a:srgbClr val="E04949"/>
                  </a:gs>
                  <a:gs pos="100000">
                    <a:srgbClr val="E04949"/>
                  </a:gs>
                </a:gsLst>
                <a:lin ang="0" scaled="0"/>
              </a:gradFill>
              <a:ln w="25400">
                <a:noFill/>
              </a:ln>
              <a:effectLst>
                <a:outerShdw blurRad="215900" dist="76200" dir="2700000" algn="tl" rotWithShape="0">
                  <a:prstClr val="black">
                    <a:alpha val="37000"/>
                  </a:prstClr>
                </a:outerShdw>
              </a:effectLst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4" name="任意多边形 143"/>
              <p:cNvSpPr/>
              <p:nvPr>
                <p:custDataLst>
                  <p:tags r:id="rId20"/>
                </p:custDataLst>
              </p:nvPr>
            </p:nvSpPr>
            <p:spPr bwMode="auto">
              <a:xfrm rot="5400000">
                <a:off x="5459672" y="1212705"/>
                <a:ext cx="1096651" cy="625516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C79F61"/>
              </a:solidFill>
              <a:ln w="25400">
                <a:noFill/>
              </a:ln>
              <a:effectLst/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4" name="组合 133"/>
            <p:cNvGrpSpPr/>
            <p:nvPr/>
          </p:nvGrpSpPr>
          <p:grpSpPr>
            <a:xfrm>
              <a:off x="7196764" y="1383487"/>
              <a:ext cx="1000117" cy="2083561"/>
              <a:chOff x="4156909" y="-75353"/>
              <a:chExt cx="1000117" cy="2083561"/>
            </a:xfrm>
            <a:scene3d>
              <a:camera prst="perspectiveFront">
                <a:rot lat="0" lon="19799991" rev="0"/>
              </a:camera>
              <a:lightRig rig="threePt" dir="t"/>
            </a:scene3d>
          </p:grpSpPr>
          <p:sp>
            <p:nvSpPr>
              <p:cNvPr id="141" name="文本框 203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4156909" y="-75353"/>
                <a:ext cx="1000117" cy="36928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zh-CN" noProof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2" name="文本框 204"/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4188959" y="1731246"/>
                <a:ext cx="895896" cy="27696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7" name="组合 146"/>
          <p:cNvGrpSpPr/>
          <p:nvPr/>
        </p:nvGrpSpPr>
        <p:grpSpPr>
          <a:xfrm>
            <a:off x="9810063" y="1495848"/>
            <a:ext cx="2304627" cy="5212080"/>
            <a:chOff x="8500219" y="784648"/>
            <a:chExt cx="2195600" cy="506713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38" name="组合 147"/>
            <p:cNvGrpSpPr/>
            <p:nvPr/>
          </p:nvGrpSpPr>
          <p:grpSpPr>
            <a:xfrm>
              <a:off x="8910113" y="1110294"/>
              <a:ext cx="860661" cy="1640723"/>
              <a:chOff x="5537459" y="941354"/>
              <a:chExt cx="946727" cy="1804795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165" name="圆角矩形 164"/>
              <p:cNvSpPr/>
              <p:nvPr>
                <p:custDataLst>
                  <p:tags r:id="rId14"/>
                </p:custDataLst>
              </p:nvPr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solidFill>
                <a:srgbClr val="9966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6" name="圆角矩形 165"/>
              <p:cNvSpPr/>
              <p:nvPr>
                <p:custDataLst>
                  <p:tags r:id="rId15"/>
                </p:custDataLst>
              </p:nvPr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9" name="椭圆 148"/>
            <p:cNvSpPr/>
            <p:nvPr>
              <p:custDataLst>
                <p:tags r:id="rId8"/>
              </p:custDataLst>
            </p:nvPr>
          </p:nvSpPr>
          <p:spPr>
            <a:xfrm rot="5400000">
              <a:off x="7505773" y="2830722"/>
              <a:ext cx="5067134" cy="974986"/>
            </a:xfrm>
            <a:prstGeom prst="ellipse">
              <a:avLst/>
            </a:prstGeom>
            <a:gradFill flip="none" rotWithShape="1">
              <a:gsLst>
                <a:gs pos="47000">
                  <a:srgbClr val="747474">
                    <a:alpha val="15000"/>
                  </a:srgbClr>
                </a:gs>
                <a:gs pos="0">
                  <a:schemeClr val="tx1">
                    <a:alpha val="23000"/>
                  </a:schemeClr>
                </a:gs>
                <a:gs pos="100000">
                  <a:srgbClr val="E8E8E8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" name="梯形 149"/>
            <p:cNvSpPr/>
            <p:nvPr>
              <p:custDataLst>
                <p:tags r:id="rId9"/>
              </p:custDataLst>
            </p:nvPr>
          </p:nvSpPr>
          <p:spPr>
            <a:xfrm rot="16200000">
              <a:off x="7410163" y="2200660"/>
              <a:ext cx="4375712" cy="2195600"/>
            </a:xfrm>
            <a:prstGeom prst="trapezoid">
              <a:avLst>
                <a:gd name="adj" fmla="val 11105"/>
              </a:avLst>
            </a:prstGeom>
            <a:solidFill>
              <a:srgbClr val="769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9" name="组合 150"/>
            <p:cNvGrpSpPr/>
            <p:nvPr/>
          </p:nvGrpSpPr>
          <p:grpSpPr>
            <a:xfrm>
              <a:off x="9053294" y="1145639"/>
              <a:ext cx="568651" cy="996955"/>
              <a:chOff x="5695240" y="977137"/>
              <a:chExt cx="625516" cy="1096651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163" name="任意多边形 162"/>
              <p:cNvSpPr/>
              <p:nvPr>
                <p:custDataLst>
                  <p:tags r:id="rId12"/>
                </p:custDataLst>
              </p:nvPr>
            </p:nvSpPr>
            <p:spPr bwMode="auto">
              <a:xfrm rot="5400000">
                <a:off x="5533884" y="1302921"/>
                <a:ext cx="923924" cy="527529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01A9BB"/>
              </a:solidFill>
              <a:ln w="25400">
                <a:noFill/>
              </a:ln>
              <a:effectLst>
                <a:outerShdw blurRad="215900" dist="76200" dir="2700000" algn="tl" rotWithShape="0">
                  <a:prstClr val="black">
                    <a:alpha val="37000"/>
                  </a:prstClr>
                </a:outerShdw>
              </a:effectLst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4" name="任意多边形 163"/>
              <p:cNvSpPr/>
              <p:nvPr>
                <p:custDataLst>
                  <p:tags r:id="rId13"/>
                </p:custDataLst>
              </p:nvPr>
            </p:nvSpPr>
            <p:spPr bwMode="auto">
              <a:xfrm rot="5400000">
                <a:off x="5459672" y="1212705"/>
                <a:ext cx="1096651" cy="625516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C79F61"/>
              </a:solidFill>
              <a:ln w="25400">
                <a:noFill/>
              </a:ln>
              <a:effectLst/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0" name="组合 151"/>
            <p:cNvGrpSpPr/>
            <p:nvPr/>
          </p:nvGrpSpPr>
          <p:grpSpPr>
            <a:xfrm>
              <a:off x="8841962" y="1405447"/>
              <a:ext cx="1000117" cy="2053937"/>
              <a:chOff x="4118196" y="-53393"/>
              <a:chExt cx="1000117" cy="2053937"/>
            </a:xfrm>
            <a:scene3d>
              <a:camera prst="perspectiveFront">
                <a:rot lat="0" lon="1800000" rev="0"/>
              </a:camera>
              <a:lightRig rig="threePt" dir="t"/>
            </a:scene3d>
          </p:grpSpPr>
          <p:sp>
            <p:nvSpPr>
              <p:cNvPr id="161" name="文本框 206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4118196" y="-53393"/>
                <a:ext cx="1000117" cy="35906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zh-CN" noProof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2" name="文本框 207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4188959" y="1731248"/>
                <a:ext cx="895896" cy="26929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7416" name="文本框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74975" y="2723976"/>
            <a:ext cx="2305995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000" dirty="0">
                <a:solidFill>
                  <a:schemeClr val="bg1"/>
                </a:solidFill>
              </a:rPr>
              <a:t>大连市金石滩景</a:t>
            </a:r>
            <a:r>
              <a:rPr lang="zh-CN" altLang="zh-CN" sz="2000" dirty="0" smtClean="0">
                <a:solidFill>
                  <a:schemeClr val="bg1"/>
                </a:solidFill>
              </a:rPr>
              <a:t>区位</a:t>
            </a:r>
            <a:r>
              <a:rPr lang="zh-CN" altLang="zh-CN" sz="2000" dirty="0">
                <a:solidFill>
                  <a:schemeClr val="bg1"/>
                </a:solidFill>
              </a:rPr>
              <a:t>于</a:t>
            </a:r>
            <a:r>
              <a:rPr lang="en-US" altLang="zh-CN" sz="2000" dirty="0">
                <a:solidFill>
                  <a:schemeClr val="bg1"/>
                </a:solidFill>
              </a:rPr>
              <a:t>辽东半岛</a:t>
            </a:r>
            <a:r>
              <a:rPr lang="zh-CN" altLang="zh-CN" sz="2000" dirty="0">
                <a:solidFill>
                  <a:schemeClr val="bg1"/>
                </a:solidFill>
              </a:rPr>
              <a:t>黄海之滨，距大连市区</a:t>
            </a:r>
            <a:r>
              <a:rPr lang="en-US" altLang="zh-CN" sz="2000" dirty="0">
                <a:solidFill>
                  <a:schemeClr val="bg1"/>
                </a:solidFill>
              </a:rPr>
              <a:t>20</a:t>
            </a:r>
            <a:r>
              <a:rPr lang="zh-CN" altLang="zh-CN" sz="2000" dirty="0">
                <a:solidFill>
                  <a:schemeClr val="bg1"/>
                </a:solidFill>
              </a:rPr>
              <a:t>公里，由山、海、滩、礁组成，是以凉水湾附近独特的海滨地质地貌景观为主的海滨游览、科普研究及疗养度假等综合型海滨风景名胜区。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7417" name="文本框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524750" y="2850515"/>
            <a:ext cx="226123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000" dirty="0">
                <a:solidFill>
                  <a:schemeClr val="accent6">
                    <a:lumMod val="75000"/>
                  </a:schemeClr>
                </a:solidFill>
              </a:rPr>
              <a:t>金石滩呈元宝状，浓缩了距今</a:t>
            </a:r>
            <a:r>
              <a:rPr lang="en-US" altLang="zh-CN" sz="2000" dirty="0">
                <a:solidFill>
                  <a:schemeClr val="accent6">
                    <a:lumMod val="75000"/>
                  </a:schemeClr>
                </a:solidFill>
              </a:rPr>
              <a:t>6</a:t>
            </a:r>
            <a:r>
              <a:rPr lang="zh-CN" altLang="zh-CN" sz="2000" dirty="0">
                <a:solidFill>
                  <a:schemeClr val="accent6">
                    <a:lumMod val="75000"/>
                  </a:schemeClr>
                </a:solidFill>
              </a:rPr>
              <a:t>亿至</a:t>
            </a:r>
            <a:r>
              <a:rPr lang="en-US" altLang="zh-CN" sz="2000" dirty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zh-CN" altLang="zh-CN" sz="2000" dirty="0">
                <a:solidFill>
                  <a:schemeClr val="accent6">
                    <a:lumMod val="75000"/>
                  </a:schemeClr>
                </a:solidFill>
              </a:rPr>
              <a:t>亿年间的地貌奇观，形成了被称为“东方神力雕塑”的海蚀岸、海蚀洞、海蚀柱等奇</a:t>
            </a:r>
            <a:r>
              <a:rPr lang="zh-CN" altLang="zh-CN" sz="2000" dirty="0" smtClean="0">
                <a:solidFill>
                  <a:schemeClr val="accent6">
                    <a:lumMod val="75000"/>
                  </a:schemeClr>
                </a:solidFill>
              </a:rPr>
              <a:t>观</a:t>
            </a:r>
            <a:r>
              <a:rPr lang="zh-CN" altLang="en-US" sz="2000" dirty="0" smtClean="0">
                <a:solidFill>
                  <a:schemeClr val="accent6">
                    <a:lumMod val="75000"/>
                  </a:schemeClr>
                </a:solidFill>
              </a:rPr>
              <a:t>。</a:t>
            </a:r>
            <a:endParaRPr lang="zh-CN" altLang="en-US" sz="200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18" name="文本框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888220" y="2657475"/>
            <a:ext cx="220218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 </a:t>
            </a:r>
          </a:p>
          <a:p>
            <a:pPr eaLnBrk="1" hangingPunct="1"/>
            <a:r>
              <a:rPr lang="zh-CN" altLang="en-US" sz="2000" dirty="0" smtClean="0">
                <a:solidFill>
                  <a:schemeClr val="bg1"/>
                </a:solidFill>
              </a:rPr>
              <a:t>金石滩</a:t>
            </a:r>
            <a:r>
              <a:rPr lang="zh-CN" altLang="zh-CN" sz="2000" dirty="0" smtClean="0">
                <a:solidFill>
                  <a:schemeClr val="bg1"/>
                </a:solidFill>
              </a:rPr>
              <a:t>有</a:t>
            </a:r>
            <a:r>
              <a:rPr lang="zh-CN" altLang="zh-CN" sz="2000" dirty="0">
                <a:solidFill>
                  <a:schemeClr val="bg1"/>
                </a:solidFill>
              </a:rPr>
              <a:t>“东北小江南”的美誉，是</a:t>
            </a:r>
            <a:r>
              <a:rPr lang="en-US" altLang="zh-CN" sz="2000" dirty="0">
                <a:solidFill>
                  <a:schemeClr val="bg1"/>
                </a:solidFill>
              </a:rPr>
              <a:t>中国</a:t>
            </a:r>
            <a:r>
              <a:rPr lang="zh-CN" altLang="zh-CN" sz="2000" dirty="0">
                <a:solidFill>
                  <a:schemeClr val="bg1"/>
                </a:solidFill>
              </a:rPr>
              <a:t>北方理想的海滨旅游度假胜地。</a:t>
            </a:r>
            <a:r>
              <a:rPr lang="en-US" altLang="zh-CN" sz="2000" dirty="0">
                <a:solidFill>
                  <a:schemeClr val="bg1"/>
                </a:solidFill>
              </a:rPr>
              <a:t>2004</a:t>
            </a:r>
            <a:r>
              <a:rPr lang="zh-CN" altLang="zh-CN" sz="2000" dirty="0">
                <a:solidFill>
                  <a:schemeClr val="bg1"/>
                </a:solidFill>
              </a:rPr>
              <a:t>年被评为</a:t>
            </a:r>
            <a:r>
              <a:rPr lang="en-US" altLang="zh-CN" sz="2000" dirty="0">
                <a:solidFill>
                  <a:schemeClr val="bg1"/>
                </a:solidFill>
              </a:rPr>
              <a:t>中国国家地质公园</a:t>
            </a:r>
            <a:r>
              <a:rPr lang="zh-CN" altLang="zh-CN" sz="2000" dirty="0">
                <a:solidFill>
                  <a:schemeClr val="bg1"/>
                </a:solidFill>
              </a:rPr>
              <a:t>；</a:t>
            </a:r>
            <a:r>
              <a:rPr lang="en-US" altLang="zh-CN" sz="2000" dirty="0">
                <a:solidFill>
                  <a:schemeClr val="bg1"/>
                </a:solidFill>
              </a:rPr>
              <a:t>2010</a:t>
            </a:r>
            <a:r>
              <a:rPr lang="zh-CN" altLang="zh-CN" sz="2000" dirty="0">
                <a:solidFill>
                  <a:schemeClr val="bg1"/>
                </a:solidFill>
              </a:rPr>
              <a:t>年被评为国家</a:t>
            </a:r>
            <a:r>
              <a:rPr lang="en-US" altLang="zh-CN" sz="2000" dirty="0">
                <a:solidFill>
                  <a:schemeClr val="bg1"/>
                </a:solidFill>
              </a:rPr>
              <a:t>AAAAA</a:t>
            </a:r>
            <a:r>
              <a:rPr lang="zh-CN" altLang="zh-CN" sz="2000" dirty="0">
                <a:solidFill>
                  <a:schemeClr val="bg1"/>
                </a:solidFill>
              </a:rPr>
              <a:t>级旅游景区。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4" y="2545126"/>
            <a:ext cx="4680253" cy="3299266"/>
          </a:xfrm>
          <a:prstGeom prst="rect">
            <a:avLst/>
          </a:prstGeom>
        </p:spPr>
      </p:pic>
      <p:grpSp>
        <p:nvGrpSpPr>
          <p:cNvPr id="54" name="组合 53"/>
          <p:cNvGrpSpPr/>
          <p:nvPr/>
        </p:nvGrpSpPr>
        <p:grpSpPr>
          <a:xfrm>
            <a:off x="5592445" y="60325"/>
            <a:ext cx="7039610" cy="816610"/>
            <a:chOff x="8807" y="95"/>
            <a:chExt cx="11086" cy="1286"/>
          </a:xfrm>
        </p:grpSpPr>
        <p:pic>
          <p:nvPicPr>
            <p:cNvPr id="55" name="图片 54" descr="1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35"/>
            <a:stretch>
              <a:fillRect/>
            </a:stretch>
          </p:blipFill>
          <p:spPr>
            <a:xfrm>
              <a:off x="8807" y="95"/>
              <a:ext cx="1694" cy="1287"/>
            </a:xfrm>
            <a:prstGeom prst="rect">
              <a:avLst/>
            </a:prstGeom>
          </p:spPr>
        </p:pic>
        <p:sp>
          <p:nvSpPr>
            <p:cNvPr id="56" name="矩形 55"/>
            <p:cNvSpPr/>
            <p:nvPr>
              <p:custDataLst>
                <p:tags r:id="rId7"/>
              </p:custDataLst>
            </p:nvPr>
          </p:nvSpPr>
          <p:spPr>
            <a:xfrm>
              <a:off x="10391" y="297"/>
              <a:ext cx="9502" cy="89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rgbClr val="0180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lvl="0" algn="ctr"/>
              <a:r>
                <a:rPr lang="zh-CN" altLang="en-US" b="1" spc="12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学习情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景一</a:t>
              </a:r>
              <a:r>
                <a:rPr lang="en-US" altLang="zh-CN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 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安宁辽河—辽宁省</a:t>
              </a:r>
              <a:endParaRPr lang="zh-CN" altLang="en-US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lt"/>
              </a:endParaRPr>
            </a:p>
          </p:txBody>
        </p:sp>
      </p:grpSp>
      <p:sp>
        <p:nvSpPr>
          <p:cNvPr id="57" name="Freeform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37443" y="0"/>
            <a:ext cx="455295" cy="1421130"/>
          </a:xfrm>
          <a:custGeom>
            <a:avLst/>
            <a:gdLst>
              <a:gd name="T0" fmla="*/ 0 w 479"/>
              <a:gd name="T1" fmla="*/ 0 h 728"/>
              <a:gd name="T2" fmla="*/ 0 w 479"/>
              <a:gd name="T3" fmla="*/ 652249 h 728"/>
              <a:gd name="T4" fmla="*/ 221963 w 479"/>
              <a:gd name="T5" fmla="*/ 868075 h 728"/>
              <a:gd name="T6" fmla="*/ 443001 w 479"/>
              <a:gd name="T7" fmla="*/ 652249 h 728"/>
              <a:gd name="T8" fmla="*/ 443001 w 479"/>
              <a:gd name="T9" fmla="*/ 0 h 728"/>
              <a:gd name="T10" fmla="*/ 0 w 479"/>
              <a:gd name="T11" fmla="*/ 0 h 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9" h="728">
                <a:moveTo>
                  <a:pt x="0" y="0"/>
                </a:moveTo>
                <a:lnTo>
                  <a:pt x="0" y="547"/>
                </a:lnTo>
                <a:lnTo>
                  <a:pt x="240" y="728"/>
                </a:lnTo>
                <a:lnTo>
                  <a:pt x="479" y="547"/>
                </a:lnTo>
                <a:lnTo>
                  <a:pt x="4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r>
              <a:rPr lang="zh-CN" altLang="en-US" sz="2000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专</a:t>
            </a:r>
            <a:r>
              <a:rPr lang="zh-CN" altLang="en-US" sz="2000" b="1" spc="1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题二</a:t>
            </a:r>
            <a:endParaRPr lang="zh-CN" altLang="en-US" sz="2000" b="1" spc="1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7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7416" grpId="0"/>
      <p:bldP spid="17417" grpId="0"/>
      <p:bldP spid="174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1" descr="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75" b="41437"/>
          <a:stretch>
            <a:fillRect/>
          </a:stretch>
        </p:blipFill>
        <p:spPr bwMode="auto">
          <a:xfrm>
            <a:off x="394495" y="2724151"/>
            <a:ext cx="11453284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 descr="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60" b="35240"/>
          <a:stretch>
            <a:fillRect/>
          </a:stretch>
        </p:blipFill>
        <p:spPr bwMode="auto">
          <a:xfrm>
            <a:off x="1463412" y="1140884"/>
            <a:ext cx="8911167" cy="417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 bwMode="auto">
          <a:xfrm>
            <a:off x="3842545" y="2423584"/>
            <a:ext cx="5141383" cy="776816"/>
            <a:chOff x="4537" y="2862"/>
            <a:chExt cx="6073" cy="918"/>
          </a:xfrm>
        </p:grpSpPr>
        <p:sp>
          <p:nvSpPr>
            <p:cNvPr id="4101" name="文本框 4"/>
            <p:cNvSpPr txBox="1">
              <a:spLocks noChangeArrowheads="1"/>
            </p:cNvSpPr>
            <p:nvPr/>
          </p:nvSpPr>
          <p:spPr bwMode="auto">
            <a:xfrm>
              <a:off x="5456" y="2862"/>
              <a:ext cx="5154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品</a:t>
              </a:r>
              <a:r>
                <a:rPr lang="en-US" altLang="zh-CN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美</a:t>
              </a:r>
              <a:r>
                <a:rPr lang="en-US" altLang="zh-CN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入</a:t>
              </a:r>
              <a:r>
                <a:rPr lang="en-US" altLang="zh-CN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</a:t>
              </a:r>
              <a:r>
                <a:rPr lang="en-US" altLang="zh-CN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心</a:t>
              </a:r>
            </a:p>
          </p:txBody>
        </p:sp>
        <p:sp>
          <p:nvSpPr>
            <p:cNvPr id="40" name="椭圆 39"/>
            <p:cNvSpPr/>
            <p:nvPr/>
          </p:nvSpPr>
          <p:spPr>
            <a:xfrm>
              <a:off x="4537" y="2930"/>
              <a:ext cx="918" cy="850"/>
            </a:xfrm>
            <a:prstGeom prst="ellipse">
              <a:avLst/>
            </a:prstGeom>
            <a:solidFill>
              <a:srgbClr val="C79F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noProof="1">
                  <a:latin typeface="华文新魏" panose="02010800040101010101" pitchFamily="2" charset="-122"/>
                  <a:ea typeface="华文新魏" panose="02010800040101010101" pitchFamily="2" charset="-122"/>
                </a:rPr>
                <a:t>肆</a:t>
              </a: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淘宝店chenying0907出品 18"/>
          <p:cNvSpPr/>
          <p:nvPr>
            <p:custDataLst>
              <p:tags r:id="rId1"/>
            </p:custDataLst>
          </p:nvPr>
        </p:nvSpPr>
        <p:spPr>
          <a:xfrm flipH="1">
            <a:off x="198755" y="1217295"/>
            <a:ext cx="11900535" cy="534408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anchor="ctr"/>
          <a:lstStyle/>
          <a:p>
            <a:pPr algn="ctr">
              <a:defRPr/>
            </a:pPr>
            <a:endParaRPr lang="zh-CN" altLang="en-US" sz="1865" noProof="1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28242" y="1628800"/>
            <a:ext cx="1029714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chemeClr val="accent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   </a:t>
            </a:r>
            <a:r>
              <a:rPr lang="zh-CN" altLang="zh-CN" sz="2800" dirty="0" smtClean="0">
                <a:solidFill>
                  <a:schemeClr val="accent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作</a:t>
            </a:r>
            <a:r>
              <a:rPr lang="zh-CN" altLang="zh-CN" sz="2800" dirty="0">
                <a:solidFill>
                  <a:schemeClr val="accent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为东北地区唯一沿海又沿边的省份，辽宁省担负着对外兼收并包、对内安守家园的重责大任，省会沈阳同时拥有“东方鲁尔”“共和国装备”的美称。大连港，我国第一艘航空母舰就是在大连港进行国产化改造的，这艘于</a:t>
            </a:r>
            <a:r>
              <a:rPr lang="en-US" altLang="zh-CN" sz="2800" dirty="0">
                <a:solidFill>
                  <a:schemeClr val="accent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2012</a:t>
            </a:r>
            <a:r>
              <a:rPr lang="zh-CN" altLang="zh-CN" sz="2800" dirty="0">
                <a:solidFill>
                  <a:schemeClr val="accent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</a:t>
            </a:r>
            <a:r>
              <a:rPr lang="en-US" altLang="zh-CN" sz="2800" dirty="0">
                <a:solidFill>
                  <a:schemeClr val="accent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9</a:t>
            </a:r>
            <a:r>
              <a:rPr lang="zh-CN" altLang="zh-CN" sz="2800" dirty="0">
                <a:solidFill>
                  <a:schemeClr val="accent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月</a:t>
            </a:r>
            <a:r>
              <a:rPr lang="en-US" altLang="zh-CN" sz="2800" dirty="0">
                <a:solidFill>
                  <a:schemeClr val="accent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25</a:t>
            </a:r>
            <a:r>
              <a:rPr lang="zh-CN" altLang="zh-CN" sz="2800" dirty="0">
                <a:solidFill>
                  <a:schemeClr val="accent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日被正式命名为“辽宁号”的航空母舰是一艘训练舰和试验舰，被交予中国人民解放军海军使用。辽宁的气质是既内敛又开放的，宛如省花天女木兰，初时长在深山不为人知，可谓是“山中无甲子，花开不知年”；一朝在恒仁满族自治县被人发现，便一跃成为省内第一花，受到海内外的普遍关注。数片硕大而洁白的花瓣，重叠为三层，芳香沁人，仿佛之前深山里的默默无闻只是一种修炼，仅为了此刻的尽情盛放，展现天女般圣洁高贵的绝世风华。</a:t>
            </a:r>
            <a:endParaRPr lang="zh-CN" altLang="en-US" sz="2800" dirty="0">
              <a:solidFill>
                <a:schemeClr val="accent2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592445" y="60325"/>
            <a:ext cx="7039610" cy="816610"/>
            <a:chOff x="8807" y="95"/>
            <a:chExt cx="11086" cy="1286"/>
          </a:xfrm>
        </p:grpSpPr>
        <p:pic>
          <p:nvPicPr>
            <p:cNvPr id="12" name="图片 11" descr="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8807" y="95"/>
              <a:ext cx="1694" cy="1287"/>
            </a:xfrm>
            <a:prstGeom prst="rect">
              <a:avLst/>
            </a:prstGeom>
          </p:spPr>
        </p:pic>
        <p:sp>
          <p:nvSpPr>
            <p:cNvPr id="13" name="矩形 12"/>
            <p:cNvSpPr/>
            <p:nvPr>
              <p:custDataLst>
                <p:tags r:id="rId4"/>
              </p:custDataLst>
            </p:nvPr>
          </p:nvSpPr>
          <p:spPr>
            <a:xfrm>
              <a:off x="10391" y="297"/>
              <a:ext cx="9502" cy="89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rgbClr val="0180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lvl="0" algn="ctr"/>
              <a:r>
                <a:rPr lang="zh-CN" altLang="en-US" b="1" spc="12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学习情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景一</a:t>
              </a:r>
              <a:r>
                <a:rPr lang="en-US" altLang="zh-CN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 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安宁辽河—辽宁省</a:t>
              </a:r>
              <a:endParaRPr lang="zh-CN" altLang="en-US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lt"/>
              </a:endParaRPr>
            </a:p>
          </p:txBody>
        </p:sp>
      </p:grpSp>
      <p:sp>
        <p:nvSpPr>
          <p:cNvPr id="14" name="Freeform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455295" cy="1421130"/>
          </a:xfrm>
          <a:custGeom>
            <a:avLst/>
            <a:gdLst>
              <a:gd name="T0" fmla="*/ 0 w 479"/>
              <a:gd name="T1" fmla="*/ 0 h 728"/>
              <a:gd name="T2" fmla="*/ 0 w 479"/>
              <a:gd name="T3" fmla="*/ 652249 h 728"/>
              <a:gd name="T4" fmla="*/ 221963 w 479"/>
              <a:gd name="T5" fmla="*/ 868075 h 728"/>
              <a:gd name="T6" fmla="*/ 443001 w 479"/>
              <a:gd name="T7" fmla="*/ 652249 h 728"/>
              <a:gd name="T8" fmla="*/ 443001 w 479"/>
              <a:gd name="T9" fmla="*/ 0 h 728"/>
              <a:gd name="T10" fmla="*/ 0 w 479"/>
              <a:gd name="T11" fmla="*/ 0 h 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9" h="728">
                <a:moveTo>
                  <a:pt x="0" y="0"/>
                </a:moveTo>
                <a:lnTo>
                  <a:pt x="0" y="547"/>
                </a:lnTo>
                <a:lnTo>
                  <a:pt x="240" y="728"/>
                </a:lnTo>
                <a:lnTo>
                  <a:pt x="479" y="547"/>
                </a:lnTo>
                <a:lnTo>
                  <a:pt x="4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r>
              <a:rPr lang="zh-CN" altLang="en-US" sz="2000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专</a:t>
            </a:r>
            <a:r>
              <a:rPr lang="zh-CN" altLang="en-US" sz="2000" b="1" spc="1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题二</a:t>
            </a:r>
            <a:endParaRPr lang="zh-CN" altLang="en-US" sz="2000" b="1" spc="1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1" descr="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75" b="41437"/>
          <a:stretch>
            <a:fillRect/>
          </a:stretch>
        </p:blipFill>
        <p:spPr bwMode="auto">
          <a:xfrm>
            <a:off x="394495" y="2724151"/>
            <a:ext cx="11453284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 descr="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60" b="35240"/>
          <a:stretch>
            <a:fillRect/>
          </a:stretch>
        </p:blipFill>
        <p:spPr bwMode="auto">
          <a:xfrm>
            <a:off x="1463412" y="1140884"/>
            <a:ext cx="8911167" cy="417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 bwMode="auto">
          <a:xfrm>
            <a:off x="3842545" y="2423584"/>
            <a:ext cx="5141383" cy="776816"/>
            <a:chOff x="4537" y="2862"/>
            <a:chExt cx="6073" cy="918"/>
          </a:xfrm>
        </p:grpSpPr>
        <p:sp>
          <p:nvSpPr>
            <p:cNvPr id="4101" name="文本框 4"/>
            <p:cNvSpPr txBox="1">
              <a:spLocks noChangeArrowheads="1"/>
            </p:cNvSpPr>
            <p:nvPr/>
          </p:nvSpPr>
          <p:spPr bwMode="auto">
            <a:xfrm>
              <a:off x="5456" y="2862"/>
              <a:ext cx="5154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析</a:t>
              </a:r>
              <a:r>
                <a:rPr lang="en-US" altLang="zh-CN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美</a:t>
              </a:r>
              <a:r>
                <a:rPr lang="en-US" altLang="zh-CN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做</a:t>
              </a:r>
              <a:r>
                <a:rPr lang="en-US" altLang="zh-CN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</a:t>
              </a:r>
              <a:r>
                <a:rPr lang="en-US" altLang="zh-CN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践</a:t>
              </a:r>
            </a:p>
          </p:txBody>
        </p:sp>
        <p:sp>
          <p:nvSpPr>
            <p:cNvPr id="40" name="椭圆 39"/>
            <p:cNvSpPr/>
            <p:nvPr/>
          </p:nvSpPr>
          <p:spPr>
            <a:xfrm>
              <a:off x="4537" y="2930"/>
              <a:ext cx="918" cy="850"/>
            </a:xfrm>
            <a:prstGeom prst="ellipse">
              <a:avLst/>
            </a:prstGeom>
            <a:solidFill>
              <a:srgbClr val="C79F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noProof="1">
                  <a:latin typeface="华文新魏" panose="02010800040101010101" pitchFamily="2" charset="-122"/>
                  <a:ea typeface="华文新魏" panose="02010800040101010101" pitchFamily="2" charset="-122"/>
                </a:rPr>
                <a:t>伍</a:t>
              </a: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 220"/>
          <p:cNvSpPr/>
          <p:nvPr/>
        </p:nvSpPr>
        <p:spPr>
          <a:xfrm>
            <a:off x="2784212" y="1574801"/>
            <a:ext cx="8894233" cy="4620684"/>
          </a:xfrm>
          <a:prstGeom prst="homePlate">
            <a:avLst/>
          </a:prstGeom>
          <a:solidFill>
            <a:srgbClr val="869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15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indent="-214630" eaLnBrk="0" hangingPunct="0">
              <a:spcBef>
                <a:spcPct val="15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indent="-171450" eaLnBrk="0" hangingPunct="0">
              <a:spcBef>
                <a:spcPct val="15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indent="-171450" eaLnBrk="0" hangingPunct="0">
              <a:spcBef>
                <a:spcPct val="15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indent="-171450" eaLnBrk="0" hangingPunct="0">
              <a:spcBef>
                <a:spcPct val="15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noProof="1">
              <a:solidFill>
                <a:srgbClr val="FFFFFF"/>
              </a:solidFill>
            </a:endParaRPr>
          </a:p>
        </p:txBody>
      </p:sp>
      <p:sp>
        <p:nvSpPr>
          <p:cNvPr id="10250" name="文本框 14340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08120" y="2637155"/>
            <a:ext cx="625792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800" b="1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小</a:t>
            </a:r>
            <a:r>
              <a:rPr lang="zh-CN" altLang="en-US" sz="2800" b="1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郭</a:t>
            </a:r>
            <a:r>
              <a:rPr lang="zh-CN" altLang="zh-CN" sz="2800" b="1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通</a:t>
            </a:r>
            <a:r>
              <a:rPr lang="zh-CN" altLang="zh-CN" sz="28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过系统学习，已经储备了相关知识，掌握了辽宁省的代表性文旅资源，即将接待一个河北省来辽宁省沈阳故宫旅游的历史研学团，请</a:t>
            </a:r>
            <a:r>
              <a:rPr lang="zh-CN" altLang="zh-CN" sz="2800" b="1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帮</a:t>
            </a:r>
            <a:r>
              <a:rPr lang="zh-CN" altLang="zh-CN" sz="2800" b="1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小</a:t>
            </a:r>
            <a:r>
              <a:rPr lang="zh-CN" altLang="en-US" sz="2800" b="1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郭</a:t>
            </a:r>
            <a:r>
              <a:rPr lang="zh-CN" altLang="zh-CN" sz="2800" b="1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准</a:t>
            </a:r>
            <a:r>
              <a:rPr lang="zh-CN" altLang="zh-CN" sz="28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备一篇沈阳故宫导游词并进行模拟讲解。</a:t>
            </a:r>
            <a:endParaRPr lang="zh-CN" altLang="en-US" sz="28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989965" y="1390015"/>
            <a:ext cx="2800350" cy="2416810"/>
            <a:chOff x="1559" y="2189"/>
            <a:chExt cx="4410" cy="3806"/>
          </a:xfrm>
        </p:grpSpPr>
        <p:sp>
          <p:nvSpPr>
            <p:cNvPr id="5" name="Freeform 5"/>
            <p:cNvSpPr/>
            <p:nvPr/>
          </p:nvSpPr>
          <p:spPr bwMode="auto">
            <a:xfrm>
              <a:off x="1559" y="2189"/>
              <a:ext cx="4411" cy="3807"/>
            </a:xfrm>
            <a:custGeom>
              <a:avLst/>
              <a:gdLst>
                <a:gd name="T0" fmla="*/ 455 w 455"/>
                <a:gd name="T1" fmla="*/ 0 h 457"/>
                <a:gd name="T2" fmla="*/ 333 w 455"/>
                <a:gd name="T3" fmla="*/ 0 h 457"/>
                <a:gd name="T4" fmla="*/ 0 w 455"/>
                <a:gd name="T5" fmla="*/ 333 h 457"/>
                <a:gd name="T6" fmla="*/ 0 w 455"/>
                <a:gd name="T7" fmla="*/ 455 h 457"/>
                <a:gd name="T8" fmla="*/ 77 w 455"/>
                <a:gd name="T9" fmla="*/ 456 h 457"/>
                <a:gd name="T10" fmla="*/ 326 w 455"/>
                <a:gd name="T11" fmla="*/ 457 h 457"/>
                <a:gd name="T12" fmla="*/ 335 w 455"/>
                <a:gd name="T13" fmla="*/ 457 h 457"/>
                <a:gd name="T14" fmla="*/ 455 w 455"/>
                <a:gd name="T15" fmla="*/ 347 h 457"/>
                <a:gd name="T16" fmla="*/ 455 w 455"/>
                <a:gd name="T17" fmla="*/ 345 h 457"/>
                <a:gd name="T18" fmla="*/ 455 w 455"/>
                <a:gd name="T19" fmla="*/ 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5" h="457">
                  <a:moveTo>
                    <a:pt x="455" y="0"/>
                  </a:moveTo>
                  <a:cubicBezTo>
                    <a:pt x="333" y="0"/>
                    <a:pt x="333" y="0"/>
                    <a:pt x="333" y="0"/>
                  </a:cubicBezTo>
                  <a:cubicBezTo>
                    <a:pt x="149" y="0"/>
                    <a:pt x="0" y="149"/>
                    <a:pt x="0" y="333"/>
                  </a:cubicBezTo>
                  <a:cubicBezTo>
                    <a:pt x="0" y="455"/>
                    <a:pt x="0" y="455"/>
                    <a:pt x="0" y="455"/>
                  </a:cubicBezTo>
                  <a:cubicBezTo>
                    <a:pt x="0" y="455"/>
                    <a:pt x="32" y="456"/>
                    <a:pt x="77" y="456"/>
                  </a:cubicBezTo>
                  <a:cubicBezTo>
                    <a:pt x="152" y="456"/>
                    <a:pt x="263" y="456"/>
                    <a:pt x="326" y="457"/>
                  </a:cubicBezTo>
                  <a:cubicBezTo>
                    <a:pt x="329" y="457"/>
                    <a:pt x="332" y="457"/>
                    <a:pt x="335" y="457"/>
                  </a:cubicBezTo>
                  <a:cubicBezTo>
                    <a:pt x="410" y="452"/>
                    <a:pt x="455" y="390"/>
                    <a:pt x="455" y="347"/>
                  </a:cubicBezTo>
                  <a:cubicBezTo>
                    <a:pt x="455" y="347"/>
                    <a:pt x="455" y="346"/>
                    <a:pt x="455" y="345"/>
                  </a:cubicBezTo>
                  <a:cubicBezTo>
                    <a:pt x="455" y="257"/>
                    <a:pt x="455" y="0"/>
                    <a:pt x="455" y="0"/>
                  </a:cubicBezTo>
                </a:path>
              </a:pathLst>
            </a:custGeom>
            <a:gradFill flip="none" rotWithShape="1">
              <a:gsLst>
                <a:gs pos="100000">
                  <a:srgbClr val="996633"/>
                </a:gs>
                <a:gs pos="0">
                  <a:srgbClr val="C79F61"/>
                </a:gs>
              </a:gsLst>
              <a:lin ang="2700000" scaled="1"/>
              <a:tileRect/>
            </a:gradFill>
            <a:ln w="28575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  <p:sp>
          <p:nvSpPr>
            <p:cNvPr id="8" name="文本框 14340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457" y="3813"/>
              <a:ext cx="2940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实训要求</a:t>
              </a:r>
              <a:endParaRPr lang="zh-CN" altLang="en-US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989965" y="3921760"/>
            <a:ext cx="2800350" cy="2374900"/>
            <a:chOff x="1559" y="6176"/>
            <a:chExt cx="4410" cy="3740"/>
          </a:xfrm>
        </p:grpSpPr>
        <p:sp>
          <p:nvSpPr>
            <p:cNvPr id="6" name="Freeform 6"/>
            <p:cNvSpPr/>
            <p:nvPr>
              <p:custDataLst>
                <p:tags r:id="rId5"/>
              </p:custDataLst>
            </p:nvPr>
          </p:nvSpPr>
          <p:spPr bwMode="auto">
            <a:xfrm>
              <a:off x="1559" y="6176"/>
              <a:ext cx="4411" cy="3741"/>
            </a:xfrm>
            <a:custGeom>
              <a:avLst/>
              <a:gdLst>
                <a:gd name="T0" fmla="*/ 326 w 455"/>
                <a:gd name="T1" fmla="*/ 0 h 456"/>
                <a:gd name="T2" fmla="*/ 335 w 455"/>
                <a:gd name="T3" fmla="*/ 0 h 456"/>
                <a:gd name="T4" fmla="*/ 455 w 455"/>
                <a:gd name="T5" fmla="*/ 110 h 456"/>
                <a:gd name="T6" fmla="*/ 455 w 455"/>
                <a:gd name="T7" fmla="*/ 112 h 456"/>
                <a:gd name="T8" fmla="*/ 455 w 455"/>
                <a:gd name="T9" fmla="*/ 456 h 456"/>
                <a:gd name="T10" fmla="*/ 333 w 455"/>
                <a:gd name="T11" fmla="*/ 456 h 456"/>
                <a:gd name="T12" fmla="*/ 0 w 455"/>
                <a:gd name="T13" fmla="*/ 123 h 456"/>
                <a:gd name="T14" fmla="*/ 0 w 455"/>
                <a:gd name="T15" fmla="*/ 1 h 456"/>
                <a:gd name="T16" fmla="*/ 77 w 455"/>
                <a:gd name="T17" fmla="*/ 1 h 456"/>
                <a:gd name="T18" fmla="*/ 326 w 455"/>
                <a:gd name="T19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5" h="456">
                  <a:moveTo>
                    <a:pt x="326" y="0"/>
                  </a:moveTo>
                  <a:cubicBezTo>
                    <a:pt x="329" y="0"/>
                    <a:pt x="332" y="0"/>
                    <a:pt x="335" y="0"/>
                  </a:cubicBezTo>
                  <a:cubicBezTo>
                    <a:pt x="410" y="5"/>
                    <a:pt x="455" y="67"/>
                    <a:pt x="455" y="110"/>
                  </a:cubicBezTo>
                  <a:cubicBezTo>
                    <a:pt x="455" y="110"/>
                    <a:pt x="455" y="111"/>
                    <a:pt x="455" y="112"/>
                  </a:cubicBezTo>
                  <a:cubicBezTo>
                    <a:pt x="455" y="200"/>
                    <a:pt x="455" y="456"/>
                    <a:pt x="455" y="456"/>
                  </a:cubicBezTo>
                  <a:cubicBezTo>
                    <a:pt x="333" y="456"/>
                    <a:pt x="333" y="456"/>
                    <a:pt x="333" y="456"/>
                  </a:cubicBezTo>
                  <a:cubicBezTo>
                    <a:pt x="149" y="456"/>
                    <a:pt x="0" y="307"/>
                    <a:pt x="0" y="12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2" y="1"/>
                    <a:pt x="77" y="1"/>
                  </a:cubicBezTo>
                  <a:cubicBezTo>
                    <a:pt x="152" y="0"/>
                    <a:pt x="263" y="0"/>
                    <a:pt x="326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996633"/>
                </a:gs>
                <a:gs pos="0">
                  <a:srgbClr val="C79F61"/>
                </a:gs>
              </a:gsLst>
              <a:lin ang="2700000" scaled="1"/>
              <a:tileRect/>
            </a:gradFill>
            <a:ln w="28575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  <p:sp>
          <p:nvSpPr>
            <p:cNvPr id="9" name="文本框 14340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457" y="7546"/>
              <a:ext cx="2940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实训步骤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592445" y="60325"/>
            <a:ext cx="7039610" cy="816610"/>
            <a:chOff x="8807" y="95"/>
            <a:chExt cx="11086" cy="1286"/>
          </a:xfrm>
        </p:grpSpPr>
        <p:pic>
          <p:nvPicPr>
            <p:cNvPr id="15" name="图片 14" descr="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8807" y="95"/>
              <a:ext cx="1694" cy="1287"/>
            </a:xfrm>
            <a:prstGeom prst="rect">
              <a:avLst/>
            </a:prstGeom>
          </p:spPr>
        </p:pic>
        <p:sp>
          <p:nvSpPr>
            <p:cNvPr id="16" name="矩形 15"/>
            <p:cNvSpPr/>
            <p:nvPr>
              <p:custDataLst>
                <p:tags r:id="rId4"/>
              </p:custDataLst>
            </p:nvPr>
          </p:nvSpPr>
          <p:spPr>
            <a:xfrm>
              <a:off x="10391" y="297"/>
              <a:ext cx="9502" cy="89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rgbClr val="0180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lvl="0" algn="ctr"/>
              <a:r>
                <a:rPr lang="zh-CN" altLang="en-US" b="1" spc="12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学习情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景一</a:t>
              </a:r>
              <a:r>
                <a:rPr lang="en-US" altLang="zh-CN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 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安宁辽河—辽宁省</a:t>
              </a:r>
              <a:endParaRPr lang="zh-CN" altLang="en-US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lt"/>
              </a:endParaRPr>
            </a:p>
          </p:txBody>
        </p:sp>
      </p:grpSp>
      <p:sp>
        <p:nvSpPr>
          <p:cNvPr id="18" name="Freeform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455295" cy="1421130"/>
          </a:xfrm>
          <a:custGeom>
            <a:avLst/>
            <a:gdLst>
              <a:gd name="T0" fmla="*/ 0 w 479"/>
              <a:gd name="T1" fmla="*/ 0 h 728"/>
              <a:gd name="T2" fmla="*/ 0 w 479"/>
              <a:gd name="T3" fmla="*/ 652249 h 728"/>
              <a:gd name="T4" fmla="*/ 221963 w 479"/>
              <a:gd name="T5" fmla="*/ 868075 h 728"/>
              <a:gd name="T6" fmla="*/ 443001 w 479"/>
              <a:gd name="T7" fmla="*/ 652249 h 728"/>
              <a:gd name="T8" fmla="*/ 443001 w 479"/>
              <a:gd name="T9" fmla="*/ 0 h 728"/>
              <a:gd name="T10" fmla="*/ 0 w 479"/>
              <a:gd name="T11" fmla="*/ 0 h 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9" h="728">
                <a:moveTo>
                  <a:pt x="0" y="0"/>
                </a:moveTo>
                <a:lnTo>
                  <a:pt x="0" y="547"/>
                </a:lnTo>
                <a:lnTo>
                  <a:pt x="240" y="728"/>
                </a:lnTo>
                <a:lnTo>
                  <a:pt x="479" y="547"/>
                </a:lnTo>
                <a:lnTo>
                  <a:pt x="4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r>
              <a:rPr lang="zh-CN" altLang="en-US" sz="2000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专</a:t>
            </a:r>
            <a:r>
              <a:rPr lang="zh-CN" altLang="en-US" sz="2000" b="1" spc="1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题二</a:t>
            </a:r>
            <a:endParaRPr lang="zh-CN" altLang="en-US" sz="2000" b="1" spc="1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" r="40623" b="66989"/>
          <a:stretch>
            <a:fillRect/>
          </a:stretch>
        </p:blipFill>
        <p:spPr bwMode="auto">
          <a:xfrm>
            <a:off x="386028" y="129118"/>
            <a:ext cx="3898900" cy="319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 descr="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42" b="38876"/>
          <a:stretch>
            <a:fillRect/>
          </a:stretch>
        </p:blipFill>
        <p:spPr bwMode="auto">
          <a:xfrm>
            <a:off x="386028" y="2821518"/>
            <a:ext cx="11421533" cy="3649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组合 11"/>
          <p:cNvGrpSpPr/>
          <p:nvPr/>
        </p:nvGrpSpPr>
        <p:grpSpPr bwMode="auto">
          <a:xfrm>
            <a:off x="2672028" y="2311400"/>
            <a:ext cx="6413500" cy="1703917"/>
            <a:chOff x="3664" y="2731"/>
            <a:chExt cx="7576" cy="2012"/>
          </a:xfrm>
        </p:grpSpPr>
        <p:sp>
          <p:nvSpPr>
            <p:cNvPr id="10" name=" 219"/>
            <p:cNvSpPr/>
            <p:nvPr/>
          </p:nvSpPr>
          <p:spPr>
            <a:xfrm>
              <a:off x="3664" y="2731"/>
              <a:ext cx="7576" cy="2012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spcBef>
                  <a:spcPct val="15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indent="-214630" eaLnBrk="0" hangingPunct="0">
                <a:spcBef>
                  <a:spcPct val="15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indent="-171450" eaLnBrk="0" hangingPunct="0">
                <a:spcBef>
                  <a:spcPct val="15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indent="-171450" eaLnBrk="0" hangingPunct="0">
                <a:spcBef>
                  <a:spcPct val="15000"/>
                </a:spcBef>
                <a:buChar char="–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indent="-171450" eaLnBrk="0" hangingPunct="0">
                <a:spcBef>
                  <a:spcPct val="15000"/>
                </a:spcBef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indent="-171450" eaLnBrk="0" fontAlgn="base" hangingPunct="0">
                <a:spcBef>
                  <a:spcPct val="15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indent="-171450" eaLnBrk="0" fontAlgn="base" hangingPunct="0">
                <a:spcBef>
                  <a:spcPct val="15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indent="-171450" eaLnBrk="0" fontAlgn="base" hangingPunct="0">
                <a:spcBef>
                  <a:spcPct val="15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indent="-171450" eaLnBrk="0" fontAlgn="base" hangingPunct="0">
                <a:spcBef>
                  <a:spcPct val="15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  <p:grpSp>
          <p:nvGrpSpPr>
            <p:cNvPr id="27655" name="组合 10"/>
            <p:cNvGrpSpPr/>
            <p:nvPr/>
          </p:nvGrpSpPr>
          <p:grpSpPr bwMode="auto">
            <a:xfrm>
              <a:off x="3937" y="2831"/>
              <a:ext cx="7124" cy="1812"/>
              <a:chOff x="3937" y="2831"/>
              <a:chExt cx="7124" cy="1812"/>
            </a:xfrm>
          </p:grpSpPr>
          <p:sp>
            <p:nvSpPr>
              <p:cNvPr id="219" name=" 219"/>
              <p:cNvSpPr/>
              <p:nvPr/>
            </p:nvSpPr>
            <p:spPr>
              <a:xfrm>
                <a:off x="3937" y="2831"/>
                <a:ext cx="7028" cy="1812"/>
              </a:xfrm>
              <a:prstGeom prst="roundRect">
                <a:avLst>
                  <a:gd name="adj" fmla="val 50000"/>
                </a:avLst>
              </a:prstGeom>
              <a:solidFill>
                <a:srgbClr val="86975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spcBef>
                    <a:spcPct val="15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indent="-214630" eaLnBrk="0" hangingPunct="0">
                  <a:spcBef>
                    <a:spcPct val="15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indent="-171450" eaLnBrk="0" hangingPunct="0">
                  <a:spcBef>
                    <a:spcPct val="15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indent="-171450" eaLnBrk="0" hangingPunct="0">
                  <a:spcBef>
                    <a:spcPct val="15000"/>
                  </a:spcBef>
                  <a:buChar char="–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indent="-171450" eaLnBrk="0" hangingPunct="0">
                  <a:spcBef>
                    <a:spcPct val="15000"/>
                  </a:spcBef>
                  <a:buChar char="»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indent="-171450" eaLnBrk="0" fontAlgn="base" hangingPunct="0">
                  <a:spcBef>
                    <a:spcPct val="15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indent="-171450" eaLnBrk="0" fontAlgn="base" hangingPunct="0">
                  <a:spcBef>
                    <a:spcPct val="15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indent="-171450" eaLnBrk="0" fontAlgn="base" hangingPunct="0">
                  <a:spcBef>
                    <a:spcPct val="15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indent="-171450" eaLnBrk="0" fontAlgn="base" hangingPunct="0">
                  <a:spcBef>
                    <a:spcPct val="15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zh-CN" altLang="en-US" noProof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7657" name="文本框 7"/>
              <p:cNvSpPr txBox="1">
                <a:spLocks noChangeArrowheads="1"/>
              </p:cNvSpPr>
              <p:nvPr/>
            </p:nvSpPr>
            <p:spPr bwMode="auto">
              <a:xfrm>
                <a:off x="4067" y="3085"/>
                <a:ext cx="6994" cy="10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5335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谢谢观赏！</a:t>
                </a:r>
              </a:p>
            </p:txBody>
          </p:sp>
        </p:grpSp>
      </p:grpSp>
      <p:pic>
        <p:nvPicPr>
          <p:cNvPr id="3" name="图片 2" descr="5408f105d31def90e98830dffc7fc8b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55" b="38336"/>
          <a:stretch>
            <a:fillRect/>
          </a:stretch>
        </p:blipFill>
        <p:spPr bwMode="auto">
          <a:xfrm>
            <a:off x="2625461" y="3321051"/>
            <a:ext cx="6307667" cy="1174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994" y="262467"/>
            <a:ext cx="36322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zh-CN" altLang="zh-CN" sz="3735" b="1">
                <a:solidFill>
                  <a:srgbClr val="C79F6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情景导入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920240" y="1988820"/>
            <a:ext cx="8934450" cy="4527550"/>
          </a:xfrm>
        </p:spPr>
        <p:txBody>
          <a:bodyPr>
            <a:normAutofit/>
          </a:bodyPr>
          <a:lstStyle/>
          <a:p>
            <a:pPr marL="0" indent="0" fontAlgn="auto">
              <a:lnSpc>
                <a:spcPct val="140000"/>
              </a:lnSpc>
              <a:buNone/>
            </a:pPr>
            <a:r>
              <a:rPr lang="en-US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   </a:t>
            </a: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小</a:t>
            </a:r>
            <a:r>
              <a:rPr lang="zh-CN" altLang="en-US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郭</a:t>
            </a: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是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千山旅行社的一名实习导游，接待的旅游团类型多种多样，有经验的导游提醒她除了准备景点导游词之外，还需要对辽宁省的概况有一个全面的掌握，这样才可以使游客们对目的地有一个更加全面的了解。于是</a:t>
            </a: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小</a:t>
            </a:r>
            <a:r>
              <a:rPr lang="zh-CN" altLang="en-US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郭</a:t>
            </a: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在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练习导游词的同时开始着手整理辽宁省的基本知识，你可以帮助</a:t>
            </a: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小</a:t>
            </a:r>
            <a:r>
              <a:rPr lang="zh-CN" altLang="en-US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郭</a:t>
            </a: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做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好讲解服务的准备工作吗？</a:t>
            </a:r>
            <a:endParaRPr lang="zh-CN" altLang="zh-CN" sz="2400" dirty="0">
              <a:solidFill>
                <a:srgbClr val="86975F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6" name="Freeform 12"/>
          <p:cNvSpPr>
            <a:spLocks noChangeArrowheads="1"/>
          </p:cNvSpPr>
          <p:nvPr/>
        </p:nvSpPr>
        <p:spPr bwMode="auto">
          <a:xfrm>
            <a:off x="1658146" y="1699685"/>
            <a:ext cx="704849" cy="706967"/>
          </a:xfrm>
          <a:custGeom>
            <a:avLst/>
            <a:gdLst>
              <a:gd name="T0" fmla="*/ 0 w 1446"/>
              <a:gd name="T1" fmla="*/ 0 h 1446"/>
              <a:gd name="T2" fmla="*/ 528637 w 1446"/>
              <a:gd name="T3" fmla="*/ 0 h 1446"/>
              <a:gd name="T4" fmla="*/ 528637 w 1446"/>
              <a:gd name="T5" fmla="*/ 167941 h 1446"/>
              <a:gd name="T6" fmla="*/ 160127 w 1446"/>
              <a:gd name="T7" fmla="*/ 167941 h 1446"/>
              <a:gd name="T8" fmla="*/ 160127 w 1446"/>
              <a:gd name="T9" fmla="*/ 530225 h 1446"/>
              <a:gd name="T10" fmla="*/ 0 w 1446"/>
              <a:gd name="T11" fmla="*/ 530225 h 1446"/>
              <a:gd name="T12" fmla="*/ 0 w 1446"/>
              <a:gd name="T13" fmla="*/ 0 h 144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" name="Freeform 12"/>
          <p:cNvSpPr>
            <a:spLocks noChangeArrowheads="1"/>
          </p:cNvSpPr>
          <p:nvPr/>
        </p:nvSpPr>
        <p:spPr bwMode="auto">
          <a:xfrm flipH="1" flipV="1">
            <a:off x="10273189" y="4149303"/>
            <a:ext cx="704851" cy="706967"/>
          </a:xfrm>
          <a:custGeom>
            <a:avLst/>
            <a:gdLst>
              <a:gd name="T0" fmla="*/ 0 w 1446"/>
              <a:gd name="T1" fmla="*/ 0 h 1446"/>
              <a:gd name="T2" fmla="*/ 528638 w 1446"/>
              <a:gd name="T3" fmla="*/ 0 h 1446"/>
              <a:gd name="T4" fmla="*/ 528638 w 1446"/>
              <a:gd name="T5" fmla="*/ 167941 h 1446"/>
              <a:gd name="T6" fmla="*/ 160127 w 1446"/>
              <a:gd name="T7" fmla="*/ 167941 h 1446"/>
              <a:gd name="T8" fmla="*/ 160127 w 1446"/>
              <a:gd name="T9" fmla="*/ 530225 h 1446"/>
              <a:gd name="T10" fmla="*/ 0 w 1446"/>
              <a:gd name="T11" fmla="*/ 530225 h 1446"/>
              <a:gd name="T12" fmla="*/ 0 w 1446"/>
              <a:gd name="T13" fmla="*/ 0 h 144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6836E-6 -3.7037E-7 L 0.36686 0.15278 " pathEditMode="relative" rAng="0" ptsTypes="AA">
                                      <p:cBhvr>
                                        <p:cTn id="8" dur="500" spd="-999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00" y="76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5742E-7 -3.33333E-6 L -0.39495 -0.11018 " pathEditMode="relative" rAng="0" ptsTypes="AA">
                                      <p:cBhvr>
                                        <p:cTn id="12" dur="500" spd="-999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00" y="-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36" grpId="0" animBg="1"/>
      <p:bldP spid="36" grpId="1" animBg="1"/>
      <p:bldP spid="37" grpId="0" bldLvl="0" animBg="1"/>
      <p:bldP spid="37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1" descr="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75" b="41437"/>
          <a:stretch>
            <a:fillRect/>
          </a:stretch>
        </p:blipFill>
        <p:spPr bwMode="auto">
          <a:xfrm>
            <a:off x="394495" y="2724151"/>
            <a:ext cx="11453284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 descr="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60" b="35240"/>
          <a:stretch>
            <a:fillRect/>
          </a:stretch>
        </p:blipFill>
        <p:spPr bwMode="auto">
          <a:xfrm>
            <a:off x="1463412" y="1140884"/>
            <a:ext cx="8911167" cy="417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 bwMode="auto">
          <a:xfrm>
            <a:off x="3842545" y="2423584"/>
            <a:ext cx="5141383" cy="776816"/>
            <a:chOff x="4537" y="2862"/>
            <a:chExt cx="6073" cy="918"/>
          </a:xfrm>
        </p:grpSpPr>
        <p:sp>
          <p:nvSpPr>
            <p:cNvPr id="4101" name="文本框 4"/>
            <p:cNvSpPr txBox="1">
              <a:spLocks noChangeArrowheads="1"/>
            </p:cNvSpPr>
            <p:nvPr/>
          </p:nvSpPr>
          <p:spPr bwMode="auto">
            <a:xfrm>
              <a:off x="5456" y="2862"/>
              <a:ext cx="5154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习</a:t>
              </a:r>
              <a:r>
                <a:rPr lang="en-US" altLang="zh-CN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美</a:t>
              </a:r>
              <a:r>
                <a:rPr lang="en-US" altLang="zh-CN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</a:t>
              </a:r>
              <a:r>
                <a:rPr lang="en-US" altLang="zh-CN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天</a:t>
              </a:r>
              <a:r>
                <a:rPr lang="en-US" altLang="zh-CN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下</a:t>
              </a:r>
            </a:p>
          </p:txBody>
        </p:sp>
        <p:sp>
          <p:nvSpPr>
            <p:cNvPr id="40" name="椭圆 39"/>
            <p:cNvSpPr/>
            <p:nvPr/>
          </p:nvSpPr>
          <p:spPr>
            <a:xfrm>
              <a:off x="4537" y="2930"/>
              <a:ext cx="918" cy="850"/>
            </a:xfrm>
            <a:prstGeom prst="ellipse">
              <a:avLst/>
            </a:prstGeom>
            <a:solidFill>
              <a:srgbClr val="C79F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noProof="1">
                  <a:latin typeface="华文新魏" panose="02010800040101010101" pitchFamily="2" charset="-122"/>
                  <a:ea typeface="华文新魏" panose="02010800040101010101" pitchFamily="2" charset="-122"/>
                </a:rPr>
                <a:t>壹</a:t>
              </a: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532846" y="-309034"/>
            <a:ext cx="184730" cy="36933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CN" altLang="zh-CN"/>
          </a:p>
        </p:txBody>
      </p:sp>
      <p:sp>
        <p:nvSpPr>
          <p:cNvPr id="16394" name="Text Box 4"/>
          <p:cNvSpPr txBox="1">
            <a:spLocks noChangeArrowheads="1"/>
          </p:cNvSpPr>
          <p:nvPr/>
        </p:nvSpPr>
        <p:spPr bwMode="auto">
          <a:xfrm>
            <a:off x="832645" y="6248400"/>
            <a:ext cx="11857567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4265" b="1"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zh-CN" sz="1865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220" name=" 220"/>
          <p:cNvSpPr/>
          <p:nvPr/>
        </p:nvSpPr>
        <p:spPr>
          <a:xfrm>
            <a:off x="6238240" y="1846580"/>
            <a:ext cx="3496945" cy="684530"/>
          </a:xfrm>
          <a:prstGeom prst="homePlate">
            <a:avLst/>
          </a:prstGeom>
          <a:solidFill>
            <a:srgbClr val="869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15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indent="-214630" eaLnBrk="0" hangingPunct="0">
              <a:spcBef>
                <a:spcPct val="15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indent="-171450" eaLnBrk="0" hangingPunct="0">
              <a:spcBef>
                <a:spcPct val="15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indent="-171450" eaLnBrk="0" hangingPunct="0">
              <a:spcBef>
                <a:spcPct val="15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indent="-171450" eaLnBrk="0" hangingPunct="0">
              <a:spcBef>
                <a:spcPct val="15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800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、地理位置</a:t>
            </a:r>
          </a:p>
        </p:txBody>
      </p:sp>
      <p:sp>
        <p:nvSpPr>
          <p:cNvPr id="5" name=" 220"/>
          <p:cNvSpPr/>
          <p:nvPr/>
        </p:nvSpPr>
        <p:spPr>
          <a:xfrm>
            <a:off x="6238875" y="2639695"/>
            <a:ext cx="3496310" cy="684530"/>
          </a:xfrm>
          <a:prstGeom prst="homePlate">
            <a:avLst/>
          </a:prstGeom>
          <a:solidFill>
            <a:srgbClr val="869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15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indent="-214630" eaLnBrk="0" hangingPunct="0">
              <a:spcBef>
                <a:spcPct val="15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indent="-171450" eaLnBrk="0" hangingPunct="0">
              <a:spcBef>
                <a:spcPct val="15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indent="-171450" eaLnBrk="0" hangingPunct="0">
              <a:spcBef>
                <a:spcPct val="15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indent="-171450" eaLnBrk="0" hangingPunct="0">
              <a:spcBef>
                <a:spcPct val="15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en-US" altLang="zh-CN" sz="2800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、气候特点</a:t>
            </a:r>
          </a:p>
        </p:txBody>
      </p:sp>
      <p:sp>
        <p:nvSpPr>
          <p:cNvPr id="7" name="左大括号 6"/>
          <p:cNvSpPr/>
          <p:nvPr/>
        </p:nvSpPr>
        <p:spPr>
          <a:xfrm>
            <a:off x="4440555" y="1120775"/>
            <a:ext cx="720090" cy="3975735"/>
          </a:xfrm>
          <a:prstGeom prst="leftBrace">
            <a:avLst/>
          </a:prstGeom>
          <a:ln w="31750" cap="rnd">
            <a:solidFill>
              <a:schemeClr val="accent2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263525" y="2493645"/>
            <a:ext cx="4083685" cy="948055"/>
            <a:chOff x="302" y="4039"/>
            <a:chExt cx="6431" cy="1493"/>
          </a:xfrm>
        </p:grpSpPr>
        <p:sp>
          <p:nvSpPr>
            <p:cNvPr id="11270" name="Freeform 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02" y="4039"/>
              <a:ext cx="4427" cy="1478"/>
            </a:xfrm>
            <a:custGeom>
              <a:avLst/>
              <a:gdLst>
                <a:gd name="T0" fmla="*/ 466629 w 2370"/>
                <a:gd name="T1" fmla="*/ 0 h 964"/>
                <a:gd name="T2" fmla="*/ 0 w 2370"/>
                <a:gd name="T3" fmla="*/ 0 h 964"/>
                <a:gd name="T4" fmla="*/ 1842164 w 2370"/>
                <a:gd name="T5" fmla="*/ 1149775 h 964"/>
                <a:gd name="T6" fmla="*/ 2308793 w 2370"/>
                <a:gd name="T7" fmla="*/ 1149775 h 964"/>
                <a:gd name="T8" fmla="*/ 466629 w 2370"/>
                <a:gd name="T9" fmla="*/ 0 h 9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70" h="964">
                  <a:moveTo>
                    <a:pt x="479" y="0"/>
                  </a:moveTo>
                  <a:lnTo>
                    <a:pt x="0" y="0"/>
                  </a:lnTo>
                  <a:lnTo>
                    <a:pt x="1891" y="964"/>
                  </a:lnTo>
                  <a:lnTo>
                    <a:pt x="2370" y="964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3" name="TextBox 4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05" y="4380"/>
              <a:ext cx="6128" cy="1152"/>
            </a:xfrm>
            <a:prstGeom prst="rect">
              <a:avLst/>
            </a:prstGeom>
            <a:solidFill>
              <a:srgbClr val="769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25120" tIns="162560" rIns="325120" bIns="162560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  <a:r>
                <a:rPr lang="zh-CN" altLang="en-US" sz="28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辽宁</a:t>
              </a:r>
              <a:r>
                <a:rPr lang="zh-CN" altLang="en-US" sz="28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省</a:t>
              </a:r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基本情况</a:t>
              </a:r>
            </a:p>
          </p:txBody>
        </p:sp>
        <p:sp>
          <p:nvSpPr>
            <p:cNvPr id="11274" name="Freeform 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02" y="4039"/>
              <a:ext cx="860" cy="1191"/>
            </a:xfrm>
            <a:custGeom>
              <a:avLst/>
              <a:gdLst>
                <a:gd name="T0" fmla="*/ 0 w 479"/>
                <a:gd name="T1" fmla="*/ 0 h 728"/>
                <a:gd name="T2" fmla="*/ 0 w 479"/>
                <a:gd name="T3" fmla="*/ 652249 h 728"/>
                <a:gd name="T4" fmla="*/ 221963 w 479"/>
                <a:gd name="T5" fmla="*/ 868075 h 728"/>
                <a:gd name="T6" fmla="*/ 443001 w 479"/>
                <a:gd name="T7" fmla="*/ 652249 h 728"/>
                <a:gd name="T8" fmla="*/ 443001 w 479"/>
                <a:gd name="T9" fmla="*/ 0 h 728"/>
                <a:gd name="T10" fmla="*/ 0 w 479"/>
                <a:gd name="T11" fmla="*/ 0 h 7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9" h="728">
                  <a:moveTo>
                    <a:pt x="0" y="0"/>
                  </a:moveTo>
                  <a:lnTo>
                    <a:pt x="0" y="547"/>
                  </a:lnTo>
                  <a:lnTo>
                    <a:pt x="240" y="728"/>
                  </a:lnTo>
                  <a:lnTo>
                    <a:pt x="479" y="547"/>
                  </a:lnTo>
                  <a:lnTo>
                    <a:pt x="4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9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5325745" y="982345"/>
            <a:ext cx="3782060" cy="755650"/>
          </a:xfrm>
          <a:prstGeom prst="rect">
            <a:avLst/>
          </a:prstGeom>
          <a:solidFill>
            <a:srgbClr val="769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25120" tIns="162560" rIns="325120" bIns="1625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（一）</a:t>
            </a:r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地理与气候</a:t>
            </a: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5326380" y="3950970"/>
            <a:ext cx="3759835" cy="735330"/>
          </a:xfrm>
          <a:prstGeom prst="rect">
            <a:avLst/>
          </a:prstGeom>
          <a:solidFill>
            <a:srgbClr val="769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25120" tIns="162560" rIns="325120" bIns="16256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（二）</a:t>
            </a:r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区划与交通</a:t>
            </a:r>
          </a:p>
        </p:txBody>
      </p:sp>
      <p:sp>
        <p:nvSpPr>
          <p:cNvPr id="12" name=" 220"/>
          <p:cNvSpPr/>
          <p:nvPr/>
        </p:nvSpPr>
        <p:spPr>
          <a:xfrm>
            <a:off x="6240145" y="4841240"/>
            <a:ext cx="3496945" cy="684530"/>
          </a:xfrm>
          <a:prstGeom prst="homePlate">
            <a:avLst/>
          </a:prstGeom>
          <a:solidFill>
            <a:srgbClr val="869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15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indent="-214630" eaLnBrk="0" hangingPunct="0">
              <a:spcBef>
                <a:spcPct val="15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indent="-171450" eaLnBrk="0" hangingPunct="0">
              <a:spcBef>
                <a:spcPct val="15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indent="-171450" eaLnBrk="0" hangingPunct="0">
              <a:spcBef>
                <a:spcPct val="15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indent="-171450" eaLnBrk="0" hangingPunct="0">
              <a:spcBef>
                <a:spcPct val="15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800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、人口区划</a:t>
            </a:r>
          </a:p>
        </p:txBody>
      </p:sp>
      <p:sp>
        <p:nvSpPr>
          <p:cNvPr id="13" name=" 220"/>
          <p:cNvSpPr/>
          <p:nvPr/>
        </p:nvSpPr>
        <p:spPr>
          <a:xfrm>
            <a:off x="6240780" y="5634355"/>
            <a:ext cx="3496310" cy="684530"/>
          </a:xfrm>
          <a:prstGeom prst="homePlate">
            <a:avLst/>
          </a:prstGeom>
          <a:solidFill>
            <a:srgbClr val="869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15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indent="-214630" eaLnBrk="0" hangingPunct="0">
              <a:spcBef>
                <a:spcPct val="15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indent="-171450" eaLnBrk="0" hangingPunct="0">
              <a:spcBef>
                <a:spcPct val="15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indent="-171450" eaLnBrk="0" hangingPunct="0">
              <a:spcBef>
                <a:spcPct val="15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indent="-171450" eaLnBrk="0" hangingPunct="0">
              <a:spcBef>
                <a:spcPct val="15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en-US" altLang="zh-CN" sz="2800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、交通情况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5592445" y="60325"/>
            <a:ext cx="7039610" cy="816610"/>
            <a:chOff x="8807" y="95"/>
            <a:chExt cx="11086" cy="1286"/>
          </a:xfrm>
        </p:grpSpPr>
        <p:pic>
          <p:nvPicPr>
            <p:cNvPr id="15" name="图片 14" descr="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8807" y="95"/>
              <a:ext cx="1694" cy="1287"/>
            </a:xfrm>
            <a:prstGeom prst="rect">
              <a:avLst/>
            </a:prstGeom>
          </p:spPr>
        </p:pic>
        <p:sp>
          <p:nvSpPr>
            <p:cNvPr id="16" name="矩形 15"/>
            <p:cNvSpPr/>
            <p:nvPr>
              <p:custDataLst>
                <p:tags r:id="rId3"/>
              </p:custDataLst>
            </p:nvPr>
          </p:nvSpPr>
          <p:spPr>
            <a:xfrm>
              <a:off x="10391" y="297"/>
              <a:ext cx="9502" cy="89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rgbClr val="0180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lvl="0" algn="ctr"/>
              <a:r>
                <a:rPr lang="zh-CN" altLang="en-US" b="1" spc="12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学习情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景一</a:t>
              </a:r>
              <a:r>
                <a:rPr lang="en-US" altLang="zh-CN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 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安宁辽河—辽宁省</a:t>
              </a:r>
              <a:endParaRPr lang="zh-CN" altLang="en-US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lt"/>
              </a:endParaRPr>
            </a:p>
          </p:txBody>
        </p:sp>
      </p:grpSp>
      <p:sp>
        <p:nvSpPr>
          <p:cNvPr id="17" name="Freeform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455295" cy="1421130"/>
          </a:xfrm>
          <a:custGeom>
            <a:avLst/>
            <a:gdLst>
              <a:gd name="T0" fmla="*/ 0 w 479"/>
              <a:gd name="T1" fmla="*/ 0 h 728"/>
              <a:gd name="T2" fmla="*/ 0 w 479"/>
              <a:gd name="T3" fmla="*/ 652249 h 728"/>
              <a:gd name="T4" fmla="*/ 221963 w 479"/>
              <a:gd name="T5" fmla="*/ 868075 h 728"/>
              <a:gd name="T6" fmla="*/ 443001 w 479"/>
              <a:gd name="T7" fmla="*/ 652249 h 728"/>
              <a:gd name="T8" fmla="*/ 443001 w 479"/>
              <a:gd name="T9" fmla="*/ 0 h 728"/>
              <a:gd name="T10" fmla="*/ 0 w 479"/>
              <a:gd name="T11" fmla="*/ 0 h 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9" h="728">
                <a:moveTo>
                  <a:pt x="0" y="0"/>
                </a:moveTo>
                <a:lnTo>
                  <a:pt x="0" y="547"/>
                </a:lnTo>
                <a:lnTo>
                  <a:pt x="240" y="728"/>
                </a:lnTo>
                <a:lnTo>
                  <a:pt x="479" y="547"/>
                </a:lnTo>
                <a:lnTo>
                  <a:pt x="4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r>
              <a:rPr lang="zh-CN" altLang="en-US" sz="2000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专</a:t>
            </a:r>
            <a:r>
              <a:rPr lang="zh-CN" altLang="en-US" sz="2000" b="1" spc="1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题二</a:t>
            </a:r>
            <a:endParaRPr lang="zh-CN" altLang="en-US" sz="2000" b="1" spc="1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 animBg="1"/>
      <p:bldP spid="5" grpId="0" animBg="1"/>
      <p:bldP spid="7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 220"/>
          <p:cNvSpPr/>
          <p:nvPr/>
        </p:nvSpPr>
        <p:spPr>
          <a:xfrm>
            <a:off x="1127125" y="1196975"/>
            <a:ext cx="4644390" cy="684530"/>
          </a:xfrm>
          <a:prstGeom prst="homePlate">
            <a:avLst/>
          </a:prstGeom>
          <a:solidFill>
            <a:srgbClr val="869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15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indent="-214630" eaLnBrk="0" hangingPunct="0">
              <a:spcBef>
                <a:spcPct val="15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indent="-171450" eaLnBrk="0" hangingPunct="0">
              <a:spcBef>
                <a:spcPct val="15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indent="-171450" eaLnBrk="0" hangingPunct="0">
              <a:spcBef>
                <a:spcPct val="15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indent="-171450" eaLnBrk="0" hangingPunct="0">
              <a:spcBef>
                <a:spcPct val="15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800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、地理位置</a:t>
            </a:r>
            <a:r>
              <a:rPr lang="en-US" altLang="zh-CN" sz="2800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sp>
        <p:nvSpPr>
          <p:cNvPr id="170" name=" 170"/>
          <p:cNvSpPr/>
          <p:nvPr/>
        </p:nvSpPr>
        <p:spPr>
          <a:xfrm>
            <a:off x="1056005" y="2061210"/>
            <a:ext cx="10052050" cy="3883025"/>
          </a:xfrm>
          <a:prstGeom prst="round2DiagRect">
            <a:avLst/>
          </a:prstGeom>
          <a:solidFill>
            <a:srgbClr val="769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 smtClean="0"/>
              <a:t>         </a:t>
            </a:r>
            <a:r>
              <a:rPr lang="zh-CN" altLang="zh-CN" sz="2800" dirty="0" smtClean="0"/>
              <a:t>辽</a:t>
            </a:r>
            <a:r>
              <a:rPr lang="zh-CN" altLang="zh-CN" sz="2800" dirty="0"/>
              <a:t>宁省地处东北亚经济圈核心地带，位于我国东北地区最南部</a:t>
            </a:r>
            <a:r>
              <a:rPr lang="zh-CN" altLang="zh-CN" sz="2800" dirty="0" smtClean="0"/>
              <a:t>。</a:t>
            </a:r>
            <a:r>
              <a:rPr lang="zh-CN" altLang="zh-CN" sz="2800" dirty="0"/>
              <a:t>辽宁省陆地面积</a:t>
            </a:r>
            <a:r>
              <a:rPr lang="en-US" altLang="zh-CN" sz="2800" dirty="0"/>
              <a:t>14.86</a:t>
            </a:r>
            <a:r>
              <a:rPr lang="zh-CN" altLang="zh-CN" sz="2800" dirty="0"/>
              <a:t>万平方公里</a:t>
            </a:r>
            <a:r>
              <a:rPr lang="zh-CN" altLang="zh-CN" sz="2800" dirty="0" smtClean="0"/>
              <a:t>，</a:t>
            </a:r>
            <a:r>
              <a:rPr lang="zh-CN" altLang="zh-CN" sz="2800" dirty="0"/>
              <a:t>全省地形概貌大体是“六山一水三分田</a:t>
            </a:r>
            <a:r>
              <a:rPr lang="zh-CN" altLang="zh-CN" sz="2800" dirty="0" smtClean="0"/>
              <a:t>”</a:t>
            </a:r>
            <a:r>
              <a:rPr lang="zh-CN" altLang="en-US" sz="2800" dirty="0" smtClean="0"/>
              <a:t>。</a:t>
            </a:r>
            <a:r>
              <a:rPr lang="zh-CN" altLang="zh-CN" sz="2800" dirty="0"/>
              <a:t>辽宁流域面积在</a:t>
            </a:r>
            <a:r>
              <a:rPr lang="en-US" altLang="zh-CN" sz="2800" dirty="0"/>
              <a:t>100</a:t>
            </a:r>
            <a:r>
              <a:rPr lang="zh-CN" altLang="zh-CN" sz="2800" dirty="0"/>
              <a:t>平方公里及以上的河流有</a:t>
            </a:r>
            <a:r>
              <a:rPr lang="en-US" altLang="zh-CN" sz="2800" dirty="0"/>
              <a:t>432</a:t>
            </a:r>
            <a:r>
              <a:rPr lang="zh-CN" altLang="zh-CN" sz="2800" dirty="0" smtClean="0"/>
              <a:t>条</a:t>
            </a:r>
            <a:r>
              <a:rPr lang="zh-CN" altLang="en-US" sz="2800" dirty="0" smtClean="0"/>
              <a:t>。</a:t>
            </a:r>
            <a:r>
              <a:rPr lang="zh-CN" altLang="zh-CN" sz="2800" dirty="0"/>
              <a:t>辽宁境内山脉分别列东西两</a:t>
            </a:r>
            <a:r>
              <a:rPr lang="zh-CN" altLang="zh-CN" sz="2800" dirty="0" smtClean="0"/>
              <a:t>侧</a:t>
            </a:r>
            <a:r>
              <a:rPr lang="zh-CN" altLang="en-US" sz="2800" dirty="0" smtClean="0"/>
              <a:t>，</a:t>
            </a:r>
            <a:r>
              <a:rPr lang="zh-CN" altLang="zh-CN" sz="2800" dirty="0"/>
              <a:t>最高山峰海拔</a:t>
            </a:r>
            <a:r>
              <a:rPr lang="en-US" altLang="zh-CN" sz="2800" dirty="0"/>
              <a:t>1300</a:t>
            </a:r>
            <a:r>
              <a:rPr lang="zh-CN" altLang="zh-CN" sz="2800" dirty="0"/>
              <a:t>米以上。</a:t>
            </a:r>
            <a:endParaRPr lang="zh-CN" altLang="en-US" sz="2800" noProof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592445" y="60325"/>
            <a:ext cx="7039610" cy="816610"/>
            <a:chOff x="8807" y="95"/>
            <a:chExt cx="11086" cy="1286"/>
          </a:xfrm>
        </p:grpSpPr>
        <p:pic>
          <p:nvPicPr>
            <p:cNvPr id="6" name="图片 5" descr="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8807" y="95"/>
              <a:ext cx="1694" cy="1287"/>
            </a:xfrm>
            <a:prstGeom prst="rect">
              <a:avLst/>
            </a:prstGeom>
          </p:spPr>
        </p:pic>
        <p:sp>
          <p:nvSpPr>
            <p:cNvPr id="53" name="矩形 52"/>
            <p:cNvSpPr/>
            <p:nvPr>
              <p:custDataLst>
                <p:tags r:id="rId3"/>
              </p:custDataLst>
            </p:nvPr>
          </p:nvSpPr>
          <p:spPr>
            <a:xfrm>
              <a:off x="10391" y="297"/>
              <a:ext cx="9502" cy="89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rgbClr val="0180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lvl="0" algn="ctr"/>
              <a:r>
                <a:rPr lang="zh-CN" altLang="en-US" b="1" spc="12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学习情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景一</a:t>
              </a:r>
              <a:r>
                <a:rPr lang="en-US" altLang="zh-CN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 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安宁辽河—辽宁省</a:t>
              </a:r>
              <a:endParaRPr lang="zh-CN" altLang="en-US" sz="4400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127125" y="224790"/>
            <a:ext cx="3782060" cy="755650"/>
          </a:xfrm>
          <a:prstGeom prst="rect">
            <a:avLst/>
          </a:prstGeom>
          <a:solidFill>
            <a:srgbClr val="769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25120" tIns="162560" rIns="325120" bIns="1625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（一）</a:t>
            </a:r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地理与气候</a:t>
            </a:r>
          </a:p>
        </p:txBody>
      </p:sp>
      <p:sp>
        <p:nvSpPr>
          <p:cNvPr id="11" name="Freeform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455295" cy="1421130"/>
          </a:xfrm>
          <a:custGeom>
            <a:avLst/>
            <a:gdLst>
              <a:gd name="T0" fmla="*/ 0 w 479"/>
              <a:gd name="T1" fmla="*/ 0 h 728"/>
              <a:gd name="T2" fmla="*/ 0 w 479"/>
              <a:gd name="T3" fmla="*/ 652249 h 728"/>
              <a:gd name="T4" fmla="*/ 221963 w 479"/>
              <a:gd name="T5" fmla="*/ 868075 h 728"/>
              <a:gd name="T6" fmla="*/ 443001 w 479"/>
              <a:gd name="T7" fmla="*/ 652249 h 728"/>
              <a:gd name="T8" fmla="*/ 443001 w 479"/>
              <a:gd name="T9" fmla="*/ 0 h 728"/>
              <a:gd name="T10" fmla="*/ 0 w 479"/>
              <a:gd name="T11" fmla="*/ 0 h 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9" h="728">
                <a:moveTo>
                  <a:pt x="0" y="0"/>
                </a:moveTo>
                <a:lnTo>
                  <a:pt x="0" y="547"/>
                </a:lnTo>
                <a:lnTo>
                  <a:pt x="240" y="728"/>
                </a:lnTo>
                <a:lnTo>
                  <a:pt x="479" y="547"/>
                </a:lnTo>
                <a:lnTo>
                  <a:pt x="4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r>
              <a:rPr lang="zh-CN" altLang="en-US" sz="2000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专</a:t>
            </a:r>
            <a:r>
              <a:rPr lang="zh-CN" altLang="en-US" sz="2000" b="1" spc="1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题二</a:t>
            </a:r>
            <a:endParaRPr lang="zh-CN" altLang="en-US" sz="2000" b="1" spc="1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 animBg="1"/>
      <p:bldP spid="170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 220"/>
          <p:cNvSpPr/>
          <p:nvPr/>
        </p:nvSpPr>
        <p:spPr>
          <a:xfrm>
            <a:off x="1127125" y="1195705"/>
            <a:ext cx="4644390" cy="684530"/>
          </a:xfrm>
          <a:prstGeom prst="homePlate">
            <a:avLst/>
          </a:prstGeom>
          <a:solidFill>
            <a:srgbClr val="869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15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indent="-214630" eaLnBrk="0" hangingPunct="0">
              <a:spcBef>
                <a:spcPct val="15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indent="-171450" eaLnBrk="0" hangingPunct="0">
              <a:spcBef>
                <a:spcPct val="15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indent="-171450" eaLnBrk="0" hangingPunct="0">
              <a:spcBef>
                <a:spcPct val="15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indent="-171450" eaLnBrk="0" hangingPunct="0">
              <a:spcBef>
                <a:spcPct val="15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800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、气候特点</a:t>
            </a:r>
          </a:p>
        </p:txBody>
      </p:sp>
      <p:sp>
        <p:nvSpPr>
          <p:cNvPr id="170" name=" 170"/>
          <p:cNvSpPr/>
          <p:nvPr/>
        </p:nvSpPr>
        <p:spPr>
          <a:xfrm>
            <a:off x="1056005" y="2061210"/>
            <a:ext cx="10052050" cy="3883025"/>
          </a:xfrm>
          <a:prstGeom prst="round2DiagRect">
            <a:avLst/>
          </a:prstGeom>
          <a:solidFill>
            <a:srgbClr val="769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   </a:t>
            </a:r>
            <a:r>
              <a:rPr lang="zh-CN" altLang="zh-CN" sz="28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辽</a:t>
            </a:r>
            <a:r>
              <a:rPr lang="zh-CN" altLang="zh-CN" sz="2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宁属温带大陆性季风气候，雨热同季，日照丰富，四季分明。全年平均气温</a:t>
            </a:r>
            <a:r>
              <a:rPr lang="en-US" altLang="zh-CN" sz="2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8.8</a:t>
            </a:r>
            <a:r>
              <a:rPr lang="zh-CN" altLang="zh-CN" sz="2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°</a:t>
            </a:r>
            <a:r>
              <a:rPr lang="en-US" altLang="zh-CN" sz="2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</a:t>
            </a:r>
            <a:r>
              <a:rPr lang="zh-CN" altLang="zh-CN" sz="2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，自沿海向内陆逐渐递减，南北温差</a:t>
            </a:r>
            <a:r>
              <a:rPr lang="en-US" altLang="zh-CN" sz="2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5</a:t>
            </a:r>
            <a:r>
              <a:rPr lang="zh-CN" altLang="zh-CN" sz="2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°</a:t>
            </a:r>
            <a:r>
              <a:rPr lang="en-US" altLang="zh-CN" sz="2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</a:t>
            </a:r>
            <a:r>
              <a:rPr lang="zh-CN" altLang="zh-CN" sz="2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。年平均降水量</a:t>
            </a:r>
            <a:r>
              <a:rPr lang="en-US" altLang="zh-CN" sz="2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648</a:t>
            </a:r>
            <a:r>
              <a:rPr lang="zh-CN" altLang="zh-CN" sz="2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毫米，自西北向东南递增。</a:t>
            </a:r>
            <a:endParaRPr lang="zh-CN" altLang="en-US" sz="2800" noProof="1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127125" y="224790"/>
            <a:ext cx="3782060" cy="755650"/>
          </a:xfrm>
          <a:prstGeom prst="rect">
            <a:avLst/>
          </a:prstGeom>
          <a:solidFill>
            <a:srgbClr val="769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25120" tIns="162560" rIns="325120" bIns="1625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（一）</a:t>
            </a:r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地理与气候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5592445" y="60325"/>
            <a:ext cx="7039610" cy="816610"/>
            <a:chOff x="8807" y="95"/>
            <a:chExt cx="11086" cy="1286"/>
          </a:xfrm>
        </p:grpSpPr>
        <p:pic>
          <p:nvPicPr>
            <p:cNvPr id="12" name="图片 11" descr="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8807" y="95"/>
              <a:ext cx="1694" cy="1287"/>
            </a:xfrm>
            <a:prstGeom prst="rect">
              <a:avLst/>
            </a:prstGeom>
          </p:spPr>
        </p:pic>
        <p:sp>
          <p:nvSpPr>
            <p:cNvPr id="13" name="矩形 12"/>
            <p:cNvSpPr/>
            <p:nvPr>
              <p:custDataLst>
                <p:tags r:id="rId3"/>
              </p:custDataLst>
            </p:nvPr>
          </p:nvSpPr>
          <p:spPr>
            <a:xfrm>
              <a:off x="10391" y="297"/>
              <a:ext cx="9502" cy="89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rgbClr val="0180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lvl="0" algn="ctr"/>
              <a:r>
                <a:rPr lang="zh-CN" altLang="en-US" b="1" spc="12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学习情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景一</a:t>
              </a:r>
              <a:r>
                <a:rPr lang="en-US" altLang="zh-CN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 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安宁辽河—辽宁省</a:t>
              </a:r>
              <a:endParaRPr lang="zh-CN" altLang="en-US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lt"/>
              </a:endParaRPr>
            </a:p>
          </p:txBody>
        </p:sp>
      </p:grpSp>
      <p:sp>
        <p:nvSpPr>
          <p:cNvPr id="14" name="Freeform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455295" cy="1421130"/>
          </a:xfrm>
          <a:custGeom>
            <a:avLst/>
            <a:gdLst>
              <a:gd name="T0" fmla="*/ 0 w 479"/>
              <a:gd name="T1" fmla="*/ 0 h 728"/>
              <a:gd name="T2" fmla="*/ 0 w 479"/>
              <a:gd name="T3" fmla="*/ 652249 h 728"/>
              <a:gd name="T4" fmla="*/ 221963 w 479"/>
              <a:gd name="T5" fmla="*/ 868075 h 728"/>
              <a:gd name="T6" fmla="*/ 443001 w 479"/>
              <a:gd name="T7" fmla="*/ 652249 h 728"/>
              <a:gd name="T8" fmla="*/ 443001 w 479"/>
              <a:gd name="T9" fmla="*/ 0 h 728"/>
              <a:gd name="T10" fmla="*/ 0 w 479"/>
              <a:gd name="T11" fmla="*/ 0 h 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9" h="728">
                <a:moveTo>
                  <a:pt x="0" y="0"/>
                </a:moveTo>
                <a:lnTo>
                  <a:pt x="0" y="547"/>
                </a:lnTo>
                <a:lnTo>
                  <a:pt x="240" y="728"/>
                </a:lnTo>
                <a:lnTo>
                  <a:pt x="479" y="547"/>
                </a:lnTo>
                <a:lnTo>
                  <a:pt x="4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r>
              <a:rPr lang="zh-CN" altLang="en-US" sz="2000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专</a:t>
            </a:r>
            <a:r>
              <a:rPr lang="zh-CN" altLang="en-US" sz="2000" b="1" spc="1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题二</a:t>
            </a:r>
            <a:endParaRPr lang="zh-CN" altLang="en-US" sz="2000" b="1" spc="1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 animBg="1"/>
      <p:bldP spid="170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 220"/>
          <p:cNvSpPr/>
          <p:nvPr/>
        </p:nvSpPr>
        <p:spPr>
          <a:xfrm>
            <a:off x="1127125" y="1195705"/>
            <a:ext cx="4644390" cy="684530"/>
          </a:xfrm>
          <a:prstGeom prst="homePlate">
            <a:avLst/>
          </a:prstGeom>
          <a:solidFill>
            <a:srgbClr val="869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15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indent="-214630" eaLnBrk="0" hangingPunct="0">
              <a:spcBef>
                <a:spcPct val="15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indent="-171450" eaLnBrk="0" hangingPunct="0">
              <a:spcBef>
                <a:spcPct val="15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indent="-171450" eaLnBrk="0" hangingPunct="0">
              <a:spcBef>
                <a:spcPct val="15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indent="-171450" eaLnBrk="0" hangingPunct="0">
              <a:spcBef>
                <a:spcPct val="15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800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、人口区划</a:t>
            </a:r>
          </a:p>
        </p:txBody>
      </p:sp>
      <p:sp>
        <p:nvSpPr>
          <p:cNvPr id="170" name=" 170"/>
          <p:cNvSpPr/>
          <p:nvPr/>
        </p:nvSpPr>
        <p:spPr>
          <a:xfrm>
            <a:off x="1056005" y="2061210"/>
            <a:ext cx="10052050" cy="3883025"/>
          </a:xfrm>
          <a:prstGeom prst="round2DiagRect">
            <a:avLst/>
          </a:prstGeom>
          <a:solidFill>
            <a:srgbClr val="769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  </a:t>
            </a:r>
            <a:r>
              <a:rPr lang="zh-CN" altLang="zh-CN" sz="28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辽</a:t>
            </a:r>
            <a:r>
              <a:rPr lang="zh-CN" altLang="zh-CN" sz="2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宁省下辖沈阳市（副省级城市）、大连市（副省级城市，计划单列市）、鞍山市、抚顺市、本溪市、丹东市、锦州市、营口市、阜新市、辽阳市、盘锦市、铁岭市、朝阳市、葫芦岛市</a:t>
            </a:r>
            <a:r>
              <a:rPr lang="en-US" altLang="zh-CN" sz="2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zh-CN" sz="2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个地级市。</a:t>
            </a:r>
            <a:r>
              <a:rPr lang="en-US" altLang="zh-CN" sz="2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2022</a:t>
            </a:r>
            <a:r>
              <a:rPr lang="zh-CN" altLang="zh-CN" sz="2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年末，辽宁省常住人口为</a:t>
            </a:r>
            <a:r>
              <a:rPr lang="en-US" altLang="zh-CN" sz="2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4197</a:t>
            </a:r>
            <a:r>
              <a:rPr lang="zh-CN" altLang="zh-CN" sz="2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万人。</a:t>
            </a:r>
            <a:endParaRPr lang="zh-CN" altLang="en-US" sz="2800" noProof="1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127125" y="224790"/>
            <a:ext cx="3782060" cy="755650"/>
          </a:xfrm>
          <a:prstGeom prst="rect">
            <a:avLst/>
          </a:prstGeom>
          <a:solidFill>
            <a:srgbClr val="769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25120" tIns="162560" rIns="325120" bIns="1625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（二）</a:t>
            </a:r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区划与交通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5592445" y="60325"/>
            <a:ext cx="7039610" cy="816610"/>
            <a:chOff x="8807" y="95"/>
            <a:chExt cx="11086" cy="1286"/>
          </a:xfrm>
        </p:grpSpPr>
        <p:pic>
          <p:nvPicPr>
            <p:cNvPr id="12" name="图片 11" descr="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8807" y="95"/>
              <a:ext cx="1694" cy="1287"/>
            </a:xfrm>
            <a:prstGeom prst="rect">
              <a:avLst/>
            </a:prstGeom>
          </p:spPr>
        </p:pic>
        <p:sp>
          <p:nvSpPr>
            <p:cNvPr id="13" name="矩形 12"/>
            <p:cNvSpPr/>
            <p:nvPr>
              <p:custDataLst>
                <p:tags r:id="rId3"/>
              </p:custDataLst>
            </p:nvPr>
          </p:nvSpPr>
          <p:spPr>
            <a:xfrm>
              <a:off x="10391" y="297"/>
              <a:ext cx="9502" cy="89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rgbClr val="0180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lvl="0" algn="ctr"/>
              <a:r>
                <a:rPr lang="zh-CN" altLang="en-US" b="1" spc="12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学习情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景一</a:t>
              </a:r>
              <a:r>
                <a:rPr lang="en-US" altLang="zh-CN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 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安宁辽河—辽宁省</a:t>
              </a:r>
              <a:endParaRPr lang="zh-CN" altLang="en-US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lt"/>
              </a:endParaRPr>
            </a:p>
          </p:txBody>
        </p:sp>
      </p:grpSp>
      <p:sp>
        <p:nvSpPr>
          <p:cNvPr id="14" name="Freeform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455295" cy="1421130"/>
          </a:xfrm>
          <a:custGeom>
            <a:avLst/>
            <a:gdLst>
              <a:gd name="T0" fmla="*/ 0 w 479"/>
              <a:gd name="T1" fmla="*/ 0 h 728"/>
              <a:gd name="T2" fmla="*/ 0 w 479"/>
              <a:gd name="T3" fmla="*/ 652249 h 728"/>
              <a:gd name="T4" fmla="*/ 221963 w 479"/>
              <a:gd name="T5" fmla="*/ 868075 h 728"/>
              <a:gd name="T6" fmla="*/ 443001 w 479"/>
              <a:gd name="T7" fmla="*/ 652249 h 728"/>
              <a:gd name="T8" fmla="*/ 443001 w 479"/>
              <a:gd name="T9" fmla="*/ 0 h 728"/>
              <a:gd name="T10" fmla="*/ 0 w 479"/>
              <a:gd name="T11" fmla="*/ 0 h 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9" h="728">
                <a:moveTo>
                  <a:pt x="0" y="0"/>
                </a:moveTo>
                <a:lnTo>
                  <a:pt x="0" y="547"/>
                </a:lnTo>
                <a:lnTo>
                  <a:pt x="240" y="728"/>
                </a:lnTo>
                <a:lnTo>
                  <a:pt x="479" y="547"/>
                </a:lnTo>
                <a:lnTo>
                  <a:pt x="4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r>
              <a:rPr lang="zh-CN" altLang="en-US" sz="2000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专</a:t>
            </a:r>
            <a:r>
              <a:rPr lang="zh-CN" altLang="en-US" sz="2000" b="1" spc="1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题二</a:t>
            </a:r>
            <a:endParaRPr lang="zh-CN" altLang="en-US" sz="2000" b="1" spc="1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 bldLvl="0" animBg="1"/>
      <p:bldP spid="170" grpId="0" bldLvl="0" animBg="1"/>
      <p:bldP spid="1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 220"/>
          <p:cNvSpPr/>
          <p:nvPr/>
        </p:nvSpPr>
        <p:spPr>
          <a:xfrm>
            <a:off x="1127125" y="1195705"/>
            <a:ext cx="4644390" cy="684530"/>
          </a:xfrm>
          <a:prstGeom prst="homePlate">
            <a:avLst/>
          </a:prstGeom>
          <a:solidFill>
            <a:srgbClr val="869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15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indent="-214630" eaLnBrk="0" hangingPunct="0">
              <a:spcBef>
                <a:spcPct val="15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indent="-171450" eaLnBrk="0" hangingPunct="0">
              <a:spcBef>
                <a:spcPct val="15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indent="-171450" eaLnBrk="0" hangingPunct="0">
              <a:spcBef>
                <a:spcPct val="15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indent="-171450" eaLnBrk="0" hangingPunct="0">
              <a:spcBef>
                <a:spcPct val="15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800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、交通情况</a:t>
            </a:r>
          </a:p>
        </p:txBody>
      </p:sp>
      <p:sp>
        <p:nvSpPr>
          <p:cNvPr id="170" name=" 170"/>
          <p:cNvSpPr/>
          <p:nvPr/>
        </p:nvSpPr>
        <p:spPr>
          <a:xfrm>
            <a:off x="1056005" y="2061210"/>
            <a:ext cx="10052050" cy="3883025"/>
          </a:xfrm>
          <a:prstGeom prst="round2DiagRect">
            <a:avLst/>
          </a:prstGeom>
          <a:solidFill>
            <a:srgbClr val="769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   </a:t>
            </a:r>
            <a:r>
              <a:rPr lang="zh-CN" altLang="zh-CN" sz="20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辽</a:t>
            </a:r>
            <a:r>
              <a:rPr lang="zh-CN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宁省是东北地区通往关内的交通要道和连接欧亚大陆桥的重要门户，现已形成陆海空三位一体的交通网络，是全国交通、电力等基础设施较为发达的地区。水运方面，已经形成以大连港、营口港为国家主枢纽港，以丹东港、锦州港为地方重要港口，以盘锦港、葫芦岛港、庄河港、绥中港为一般性港口的格局。铁路、公路方面，截至</a:t>
            </a:r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2022</a:t>
            </a:r>
            <a:r>
              <a:rPr lang="zh-CN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年末，辽宁省铁路营业里程（不含地方铁路）</a:t>
            </a:r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6302</a:t>
            </a:r>
            <a:r>
              <a:rPr lang="zh-CN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千米，高速公路通车里程</a:t>
            </a:r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4348</a:t>
            </a:r>
            <a:r>
              <a:rPr lang="zh-CN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千米，在全国率先实现了陆地县全部通高速。航空方面，共有沈阳、大连、鞍山、丹东、营口、锦州、朝阳、长海</a:t>
            </a:r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8</a:t>
            </a:r>
            <a:r>
              <a:rPr lang="zh-CN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个民航机场。</a:t>
            </a:r>
            <a:endParaRPr lang="zh-CN" altLang="en-US" sz="2000" noProof="1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127125" y="224790"/>
            <a:ext cx="3782060" cy="755650"/>
          </a:xfrm>
          <a:prstGeom prst="rect">
            <a:avLst/>
          </a:prstGeom>
          <a:solidFill>
            <a:srgbClr val="769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25120" tIns="162560" rIns="325120" bIns="1625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（二）</a:t>
            </a:r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区划与交通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5592445" y="60325"/>
            <a:ext cx="7039610" cy="816610"/>
            <a:chOff x="8807" y="95"/>
            <a:chExt cx="11086" cy="1286"/>
          </a:xfrm>
        </p:grpSpPr>
        <p:pic>
          <p:nvPicPr>
            <p:cNvPr id="12" name="图片 11" descr="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8807" y="95"/>
              <a:ext cx="1694" cy="1287"/>
            </a:xfrm>
            <a:prstGeom prst="rect">
              <a:avLst/>
            </a:prstGeom>
          </p:spPr>
        </p:pic>
        <p:sp>
          <p:nvSpPr>
            <p:cNvPr id="13" name="矩形 12"/>
            <p:cNvSpPr/>
            <p:nvPr>
              <p:custDataLst>
                <p:tags r:id="rId3"/>
              </p:custDataLst>
            </p:nvPr>
          </p:nvSpPr>
          <p:spPr>
            <a:xfrm>
              <a:off x="10391" y="297"/>
              <a:ext cx="9502" cy="89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rgbClr val="0180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lvl="0" algn="ctr"/>
              <a:r>
                <a:rPr lang="zh-CN" altLang="en-US" b="1" spc="12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学习情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景一</a:t>
              </a:r>
              <a:r>
                <a:rPr lang="en-US" altLang="zh-CN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 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安宁辽河—辽宁省</a:t>
              </a:r>
              <a:endParaRPr lang="zh-CN" altLang="en-US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lt"/>
              </a:endParaRPr>
            </a:p>
          </p:txBody>
        </p:sp>
      </p:grpSp>
      <p:sp>
        <p:nvSpPr>
          <p:cNvPr id="14" name="Freeform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455295" cy="1421130"/>
          </a:xfrm>
          <a:custGeom>
            <a:avLst/>
            <a:gdLst>
              <a:gd name="T0" fmla="*/ 0 w 479"/>
              <a:gd name="T1" fmla="*/ 0 h 728"/>
              <a:gd name="T2" fmla="*/ 0 w 479"/>
              <a:gd name="T3" fmla="*/ 652249 h 728"/>
              <a:gd name="T4" fmla="*/ 221963 w 479"/>
              <a:gd name="T5" fmla="*/ 868075 h 728"/>
              <a:gd name="T6" fmla="*/ 443001 w 479"/>
              <a:gd name="T7" fmla="*/ 652249 h 728"/>
              <a:gd name="T8" fmla="*/ 443001 w 479"/>
              <a:gd name="T9" fmla="*/ 0 h 728"/>
              <a:gd name="T10" fmla="*/ 0 w 479"/>
              <a:gd name="T11" fmla="*/ 0 h 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9" h="728">
                <a:moveTo>
                  <a:pt x="0" y="0"/>
                </a:moveTo>
                <a:lnTo>
                  <a:pt x="0" y="547"/>
                </a:lnTo>
                <a:lnTo>
                  <a:pt x="240" y="728"/>
                </a:lnTo>
                <a:lnTo>
                  <a:pt x="479" y="547"/>
                </a:lnTo>
                <a:lnTo>
                  <a:pt x="4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r>
              <a:rPr lang="zh-CN" altLang="en-US" sz="2000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专</a:t>
            </a:r>
            <a:r>
              <a:rPr lang="zh-CN" altLang="en-US" sz="2000" b="1" spc="1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题二</a:t>
            </a:r>
            <a:endParaRPr lang="zh-CN" altLang="en-US" sz="2000" b="1" spc="1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 bldLvl="0" animBg="1"/>
      <p:bldP spid="170" grpId="0" bldLvl="0" animBg="1"/>
      <p:bldP spid="10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commondata" val="eyJoZGlkIjoiOGFkYWMzNDcwM2ZmNzVmOTc4YTA0MDI5NzAzNTVjYTM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</TotalTime>
  <Words>3301</Words>
  <Application>Microsoft Office PowerPoint</Application>
  <PresentationFormat>自定义</PresentationFormat>
  <Paragraphs>163</Paragraphs>
  <Slides>27</Slides>
  <Notes>12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28" baseType="lpstr">
      <vt:lpstr>默认设计模板</vt:lpstr>
      <vt:lpstr>PowerPoint 演示文稿</vt:lpstr>
      <vt:lpstr>PowerPoint 演示文稿</vt:lpstr>
      <vt:lpstr>情景导入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diana Dou</dc:creator>
  <cp:lastModifiedBy>xb21cn</cp:lastModifiedBy>
  <cp:revision>55</cp:revision>
  <dcterms:created xsi:type="dcterms:W3CDTF">2017-10-27T05:05:00Z</dcterms:created>
  <dcterms:modified xsi:type="dcterms:W3CDTF">2023-11-03T00:42:06Z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FCBA52CB88FD470895F0C7EB459D057B_13</vt:lpwstr>
  </property>
</Properties>
</file>