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7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8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9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10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11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314" r:id="rId3"/>
    <p:sldId id="289" r:id="rId4"/>
    <p:sldId id="315" r:id="rId5"/>
    <p:sldId id="372" r:id="rId6"/>
    <p:sldId id="374" r:id="rId7"/>
    <p:sldId id="376" r:id="rId8"/>
    <p:sldId id="378" r:id="rId9"/>
    <p:sldId id="379" r:id="rId10"/>
    <p:sldId id="380" r:id="rId11"/>
    <p:sldId id="364" r:id="rId12"/>
    <p:sldId id="381" r:id="rId13"/>
    <p:sldId id="382" r:id="rId14"/>
    <p:sldId id="365" r:id="rId15"/>
    <p:sldId id="383" r:id="rId16"/>
    <p:sldId id="385" r:id="rId17"/>
    <p:sldId id="386" r:id="rId18"/>
    <p:sldId id="384" r:id="rId19"/>
    <p:sldId id="387" r:id="rId20"/>
    <p:sldId id="388" r:id="rId21"/>
    <p:sldId id="389" r:id="rId22"/>
    <p:sldId id="390" r:id="rId23"/>
    <p:sldId id="366" r:id="rId24"/>
    <p:sldId id="391" r:id="rId25"/>
    <p:sldId id="367" r:id="rId26"/>
    <p:sldId id="392" r:id="rId27"/>
    <p:sldId id="341" r:id="rId28"/>
  </p:sldIdLst>
  <p:sldSz cx="12193588" cy="6858000"/>
  <p:notesSz cx="9144000" cy="6858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8" userDrawn="1">
          <p15:clr>
            <a:srgbClr val="A4A3A4"/>
          </p15:clr>
        </p15:guide>
        <p15:guide id="2" pos="38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79F61"/>
    <a:srgbClr val="86975F"/>
    <a:srgbClr val="996633"/>
    <a:srgbClr val="769454"/>
    <a:srgbClr val="FF0066"/>
    <a:srgbClr val="008000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 showGuides="1">
      <p:cViewPr varScale="1">
        <p:scale>
          <a:sx n="40" d="100"/>
          <a:sy n="40" d="100"/>
        </p:scale>
        <p:origin x="-80" y="-556"/>
      </p:cViewPr>
      <p:guideLst>
        <p:guide orient="horz" pos="2168"/>
        <p:guide pos="38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A3D5318-0E4E-415C-AAC5-B5FDE9A4E338}" type="datetimeFigureOut">
              <a:rPr lang="zh-CN" altLang="en-US"/>
              <a:t>2023/10/24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FD5E47D-AA82-41EA-8BA3-9788BD45B32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391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C346D56-24CB-435E-8843-6232CBB8A3A7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2E54501-2DD2-41AF-BDBE-7C653D099929}" type="slidenum">
              <a:rPr lang="zh-CN" altLang="en-US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2E54501-2DD2-41AF-BDBE-7C653D099929}" type="slidenum">
              <a:rPr lang="zh-CN" altLang="en-US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6BB9BB5-1C85-4190-A275-BA8E2D3443E1}" type="slidenum">
              <a:rPr lang="zh-CN" altLang="en-US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ADD2A3F-888F-461E-AE5F-E40AC97DCCA9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9C82970-BAD7-4515-AA67-87D4239A1EF9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2E54501-2DD2-41AF-BDBE-7C653D099929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DBDA31F-2B6C-46C0-830C-A37BC786C408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2E54501-2DD2-41AF-BDBE-7C653D099929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2E54501-2DD2-41AF-BDBE-7C653D099929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DBDA31F-2B6C-46C0-830C-A37BC786C408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DBDA31F-2B6C-46C0-830C-A37BC786C408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199" y="1122363"/>
            <a:ext cx="9145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199" y="3602038"/>
            <a:ext cx="9145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A09C7-01D8-4911-B503-2B2F0F94C5E7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EBE2A-5A06-4645-9BCF-6C5EACE80F36}" type="slidenum">
              <a:rPr lang="zh-CN" altLang="zh-CN" smtClean="0"/>
              <a:t>‹#›</a:t>
            </a:fld>
            <a:endParaRPr lang="zh-CN" altLang="zh-CN"/>
          </a:p>
        </p:txBody>
      </p:sp>
      <p:pic>
        <p:nvPicPr>
          <p:cNvPr id="7" name="图片 6" descr="169693049949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4855" cy="68916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6037" y="365125"/>
            <a:ext cx="2629242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309" y="365125"/>
            <a:ext cx="7735307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89FDB-ECC4-42A5-941C-C2186E09DF79}" type="slidenum">
              <a:rPr lang="zh-CN" altLang="zh-CN" smtClean="0"/>
              <a:t>‹#›</a:t>
            </a:fld>
            <a:endParaRPr lang="zh-CN" altLang="zh-CN"/>
          </a:p>
        </p:txBody>
      </p:sp>
      <p:pic>
        <p:nvPicPr>
          <p:cNvPr id="7" name="图片 6" descr="169693049949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4855" cy="68916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863" y="987426"/>
            <a:ext cx="617300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898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B18EA-F9B4-46A8-96C7-206F0A71BDFF}" type="slidenum">
              <a:rPr lang="zh-CN" altLang="zh-CN" smtClean="0"/>
              <a:t>‹#›</a:t>
            </a:fld>
            <a:endParaRPr lang="zh-CN" altLang="zh-CN"/>
          </a:p>
        </p:txBody>
      </p:sp>
      <p:pic>
        <p:nvPicPr>
          <p:cNvPr id="8" name="图片 7" descr="169693049949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4855" cy="68916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863" y="987426"/>
            <a:ext cx="617300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898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B18EA-F9B4-46A8-96C7-206F0A71BDFF}" type="slidenum">
              <a:rPr lang="zh-CN" altLang="zh-CN" smtClean="0"/>
              <a:t>‹#›</a:t>
            </a:fld>
            <a:endParaRPr lang="zh-CN" altLang="zh-CN"/>
          </a:p>
        </p:txBody>
      </p:sp>
      <p:pic>
        <p:nvPicPr>
          <p:cNvPr id="8" name="图片 7" descr="169693049949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4855" cy="68916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875F8-3D64-49C4-88E2-EC85489D1431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958" y="1709739"/>
            <a:ext cx="105169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958" y="4589464"/>
            <a:ext cx="105169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256EE-EEB7-4830-B634-197ADCEC95BF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309" y="1825625"/>
            <a:ext cx="5182275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3004" y="1825625"/>
            <a:ext cx="5182275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66BC0-3004-483C-B5A1-9A34E9FC452B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7" y="365126"/>
            <a:ext cx="1051697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898" y="1681163"/>
            <a:ext cx="51584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898" y="2505075"/>
            <a:ext cx="5158459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3004" y="1681163"/>
            <a:ext cx="51838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3004" y="2505075"/>
            <a:ext cx="5183863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742D7-0D35-4830-BF86-89118D0167D4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ED8E8-4415-4A7D-8428-BE27B41FC0AE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0B0ED-06BF-41F6-84FC-EB12163CF308}" type="slidenum">
              <a:rPr lang="zh-CN" altLang="zh-CN" smtClean="0"/>
              <a:t>‹#›</a:t>
            </a:fld>
            <a:endParaRPr lang="zh-CN" altLang="zh-CN"/>
          </a:p>
        </p:txBody>
      </p:sp>
      <p:pic>
        <p:nvPicPr>
          <p:cNvPr id="8" name="图片 7" descr="169693049949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4855" cy="68916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863" y="987426"/>
            <a:ext cx="617300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898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773C2-95F0-4E11-A360-194D7187C625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863" y="987426"/>
            <a:ext cx="617300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898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B18EA-F9B4-46A8-96C7-206F0A71BDFF}" type="slidenum">
              <a:rPr lang="zh-CN" altLang="zh-CN" smtClean="0"/>
              <a:t>‹#›</a:t>
            </a:fld>
            <a:endParaRPr lang="zh-CN" altLang="zh-CN"/>
          </a:p>
        </p:txBody>
      </p:sp>
      <p:pic>
        <p:nvPicPr>
          <p:cNvPr id="8" name="图片 7" descr="169693049949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4855" cy="689165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309" y="365126"/>
            <a:ext cx="105169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309" y="1825625"/>
            <a:ext cx="105169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309" y="6356351"/>
            <a:ext cx="2743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9126" y="6356351"/>
            <a:ext cx="4115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1722" y="6356351"/>
            <a:ext cx="2743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1995B2-7886-4FB3-8F75-13EDE74466D5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10" Type="http://schemas.openxmlformats.org/officeDocument/2006/relationships/image" Target="../media/image12.jpeg"/><Relationship Id="rId4" Type="http://schemas.openxmlformats.org/officeDocument/2006/relationships/tags" Target="../tags/tag40.xml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image" Target="../media/image12.jpe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15.png"/><Relationship Id="rId5" Type="http://schemas.openxmlformats.org/officeDocument/2006/relationships/tags" Target="../tags/tag48.xml"/><Relationship Id="rId10" Type="http://schemas.openxmlformats.org/officeDocument/2006/relationships/image" Target="../media/image14.png"/><Relationship Id="rId4" Type="http://schemas.openxmlformats.org/officeDocument/2006/relationships/tags" Target="../tags/tag47.xml"/><Relationship Id="rId9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5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9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10" Type="http://schemas.openxmlformats.org/officeDocument/2006/relationships/image" Target="../media/image12.jpeg"/><Relationship Id="rId4" Type="http://schemas.openxmlformats.org/officeDocument/2006/relationships/tags" Target="../tags/tag61.xml"/><Relationship Id="rId9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9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7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9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18" Type="http://schemas.openxmlformats.org/officeDocument/2006/relationships/tags" Target="../tags/tag96.xml"/><Relationship Id="rId26" Type="http://schemas.openxmlformats.org/officeDocument/2006/relationships/tags" Target="../tags/tag104.xml"/><Relationship Id="rId3" Type="http://schemas.openxmlformats.org/officeDocument/2006/relationships/tags" Target="../tags/tag81.xml"/><Relationship Id="rId21" Type="http://schemas.openxmlformats.org/officeDocument/2006/relationships/tags" Target="../tags/tag99.xml"/><Relationship Id="rId34" Type="http://schemas.openxmlformats.org/officeDocument/2006/relationships/image" Target="../media/image16.jpeg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tags" Target="../tags/tag95.xml"/><Relationship Id="rId25" Type="http://schemas.openxmlformats.org/officeDocument/2006/relationships/tags" Target="../tags/tag103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80.xml"/><Relationship Id="rId16" Type="http://schemas.openxmlformats.org/officeDocument/2006/relationships/tags" Target="../tags/tag94.xml"/><Relationship Id="rId20" Type="http://schemas.openxmlformats.org/officeDocument/2006/relationships/tags" Target="../tags/tag98.xml"/><Relationship Id="rId29" Type="http://schemas.openxmlformats.org/officeDocument/2006/relationships/tags" Target="../tags/tag107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tags" Target="../tags/tag102.xml"/><Relationship Id="rId32" Type="http://schemas.openxmlformats.org/officeDocument/2006/relationships/tags" Target="../tags/tag110.xml"/><Relationship Id="rId5" Type="http://schemas.openxmlformats.org/officeDocument/2006/relationships/tags" Target="../tags/tag83.xml"/><Relationship Id="rId15" Type="http://schemas.openxmlformats.org/officeDocument/2006/relationships/tags" Target="../tags/tag93.xml"/><Relationship Id="rId23" Type="http://schemas.openxmlformats.org/officeDocument/2006/relationships/tags" Target="../tags/tag101.xml"/><Relationship Id="rId28" Type="http://schemas.openxmlformats.org/officeDocument/2006/relationships/tags" Target="../tags/tag106.xml"/><Relationship Id="rId10" Type="http://schemas.openxmlformats.org/officeDocument/2006/relationships/tags" Target="../tags/tag88.xml"/><Relationship Id="rId19" Type="http://schemas.openxmlformats.org/officeDocument/2006/relationships/tags" Target="../tags/tag97.xml"/><Relationship Id="rId31" Type="http://schemas.openxmlformats.org/officeDocument/2006/relationships/tags" Target="../tags/tag109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Relationship Id="rId22" Type="http://schemas.openxmlformats.org/officeDocument/2006/relationships/tags" Target="../tags/tag100.xml"/><Relationship Id="rId27" Type="http://schemas.openxmlformats.org/officeDocument/2006/relationships/tags" Target="../tags/tag105.xml"/><Relationship Id="rId30" Type="http://schemas.openxmlformats.org/officeDocument/2006/relationships/tags" Target="../tags/tag108.xml"/><Relationship Id="rId35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tags" Target="../tags/tag123.xml"/><Relationship Id="rId18" Type="http://schemas.openxmlformats.org/officeDocument/2006/relationships/tags" Target="../tags/tag128.xml"/><Relationship Id="rId26" Type="http://schemas.openxmlformats.org/officeDocument/2006/relationships/tags" Target="../tags/tag136.xml"/><Relationship Id="rId3" Type="http://schemas.openxmlformats.org/officeDocument/2006/relationships/tags" Target="../tags/tag113.xml"/><Relationship Id="rId21" Type="http://schemas.openxmlformats.org/officeDocument/2006/relationships/tags" Target="../tags/tag131.xml"/><Relationship Id="rId34" Type="http://schemas.openxmlformats.org/officeDocument/2006/relationships/image" Target="../media/image17.jpeg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17" Type="http://schemas.openxmlformats.org/officeDocument/2006/relationships/tags" Target="../tags/tag127.xml"/><Relationship Id="rId25" Type="http://schemas.openxmlformats.org/officeDocument/2006/relationships/tags" Target="../tags/tag135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112.xml"/><Relationship Id="rId16" Type="http://schemas.openxmlformats.org/officeDocument/2006/relationships/tags" Target="../tags/tag126.xml"/><Relationship Id="rId20" Type="http://schemas.openxmlformats.org/officeDocument/2006/relationships/tags" Target="../tags/tag130.xml"/><Relationship Id="rId29" Type="http://schemas.openxmlformats.org/officeDocument/2006/relationships/tags" Target="../tags/tag139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24" Type="http://schemas.openxmlformats.org/officeDocument/2006/relationships/tags" Target="../tags/tag134.xml"/><Relationship Id="rId32" Type="http://schemas.openxmlformats.org/officeDocument/2006/relationships/tags" Target="../tags/tag142.xml"/><Relationship Id="rId5" Type="http://schemas.openxmlformats.org/officeDocument/2006/relationships/tags" Target="../tags/tag115.xml"/><Relationship Id="rId15" Type="http://schemas.openxmlformats.org/officeDocument/2006/relationships/tags" Target="../tags/tag125.xml"/><Relationship Id="rId23" Type="http://schemas.openxmlformats.org/officeDocument/2006/relationships/tags" Target="../tags/tag133.xml"/><Relationship Id="rId28" Type="http://schemas.openxmlformats.org/officeDocument/2006/relationships/tags" Target="../tags/tag138.xml"/><Relationship Id="rId10" Type="http://schemas.openxmlformats.org/officeDocument/2006/relationships/tags" Target="../tags/tag120.xml"/><Relationship Id="rId19" Type="http://schemas.openxmlformats.org/officeDocument/2006/relationships/tags" Target="../tags/tag129.xml"/><Relationship Id="rId31" Type="http://schemas.openxmlformats.org/officeDocument/2006/relationships/tags" Target="../tags/tag141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Relationship Id="rId22" Type="http://schemas.openxmlformats.org/officeDocument/2006/relationships/tags" Target="../tags/tag132.xml"/><Relationship Id="rId27" Type="http://schemas.openxmlformats.org/officeDocument/2006/relationships/tags" Target="../tags/tag137.xml"/><Relationship Id="rId30" Type="http://schemas.openxmlformats.org/officeDocument/2006/relationships/tags" Target="../tags/tag140.xml"/><Relationship Id="rId35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tags" Target="../tags/tag155.xml"/><Relationship Id="rId18" Type="http://schemas.openxmlformats.org/officeDocument/2006/relationships/tags" Target="../tags/tag160.xml"/><Relationship Id="rId26" Type="http://schemas.openxmlformats.org/officeDocument/2006/relationships/tags" Target="../tags/tag168.xml"/><Relationship Id="rId3" Type="http://schemas.openxmlformats.org/officeDocument/2006/relationships/tags" Target="../tags/tag145.xml"/><Relationship Id="rId21" Type="http://schemas.openxmlformats.org/officeDocument/2006/relationships/tags" Target="../tags/tag163.xml"/><Relationship Id="rId34" Type="http://schemas.openxmlformats.org/officeDocument/2006/relationships/image" Target="../media/image18.jpg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tags" Target="../tags/tag159.xml"/><Relationship Id="rId25" Type="http://schemas.openxmlformats.org/officeDocument/2006/relationships/tags" Target="../tags/tag167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144.xml"/><Relationship Id="rId16" Type="http://schemas.openxmlformats.org/officeDocument/2006/relationships/tags" Target="../tags/tag158.xml"/><Relationship Id="rId20" Type="http://schemas.openxmlformats.org/officeDocument/2006/relationships/tags" Target="../tags/tag162.xml"/><Relationship Id="rId29" Type="http://schemas.openxmlformats.org/officeDocument/2006/relationships/tags" Target="../tags/tag171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tags" Target="../tags/tag166.xml"/><Relationship Id="rId32" Type="http://schemas.openxmlformats.org/officeDocument/2006/relationships/tags" Target="../tags/tag174.xml"/><Relationship Id="rId5" Type="http://schemas.openxmlformats.org/officeDocument/2006/relationships/tags" Target="../tags/tag147.xml"/><Relationship Id="rId15" Type="http://schemas.openxmlformats.org/officeDocument/2006/relationships/tags" Target="../tags/tag157.xml"/><Relationship Id="rId23" Type="http://schemas.openxmlformats.org/officeDocument/2006/relationships/tags" Target="../tags/tag165.xml"/><Relationship Id="rId28" Type="http://schemas.openxmlformats.org/officeDocument/2006/relationships/tags" Target="../tags/tag170.xml"/><Relationship Id="rId10" Type="http://schemas.openxmlformats.org/officeDocument/2006/relationships/tags" Target="../tags/tag152.xml"/><Relationship Id="rId19" Type="http://schemas.openxmlformats.org/officeDocument/2006/relationships/tags" Target="../tags/tag161.xml"/><Relationship Id="rId31" Type="http://schemas.openxmlformats.org/officeDocument/2006/relationships/tags" Target="../tags/tag173.xml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tags" Target="../tags/tag164.xml"/><Relationship Id="rId27" Type="http://schemas.openxmlformats.org/officeDocument/2006/relationships/tags" Target="../tags/tag169.xml"/><Relationship Id="rId30" Type="http://schemas.openxmlformats.org/officeDocument/2006/relationships/tags" Target="../tags/tag172.xml"/><Relationship Id="rId35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18" Type="http://schemas.openxmlformats.org/officeDocument/2006/relationships/tags" Target="../tags/tag192.xml"/><Relationship Id="rId26" Type="http://schemas.openxmlformats.org/officeDocument/2006/relationships/tags" Target="../tags/tag200.xml"/><Relationship Id="rId3" Type="http://schemas.openxmlformats.org/officeDocument/2006/relationships/tags" Target="../tags/tag177.xml"/><Relationship Id="rId21" Type="http://schemas.openxmlformats.org/officeDocument/2006/relationships/tags" Target="../tags/tag195.xml"/><Relationship Id="rId34" Type="http://schemas.openxmlformats.org/officeDocument/2006/relationships/image" Target="../media/image19.jpeg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tags" Target="../tags/tag191.xml"/><Relationship Id="rId25" Type="http://schemas.openxmlformats.org/officeDocument/2006/relationships/tags" Target="../tags/tag199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176.xml"/><Relationship Id="rId16" Type="http://schemas.openxmlformats.org/officeDocument/2006/relationships/tags" Target="../tags/tag190.xml"/><Relationship Id="rId20" Type="http://schemas.openxmlformats.org/officeDocument/2006/relationships/tags" Target="../tags/tag194.xml"/><Relationship Id="rId29" Type="http://schemas.openxmlformats.org/officeDocument/2006/relationships/tags" Target="../tags/tag203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24" Type="http://schemas.openxmlformats.org/officeDocument/2006/relationships/tags" Target="../tags/tag198.xml"/><Relationship Id="rId32" Type="http://schemas.openxmlformats.org/officeDocument/2006/relationships/tags" Target="../tags/tag206.xml"/><Relationship Id="rId5" Type="http://schemas.openxmlformats.org/officeDocument/2006/relationships/tags" Target="../tags/tag179.xml"/><Relationship Id="rId15" Type="http://schemas.openxmlformats.org/officeDocument/2006/relationships/tags" Target="../tags/tag189.xml"/><Relationship Id="rId23" Type="http://schemas.openxmlformats.org/officeDocument/2006/relationships/tags" Target="../tags/tag197.xml"/><Relationship Id="rId28" Type="http://schemas.openxmlformats.org/officeDocument/2006/relationships/tags" Target="../tags/tag202.xml"/><Relationship Id="rId10" Type="http://schemas.openxmlformats.org/officeDocument/2006/relationships/tags" Target="../tags/tag184.xml"/><Relationship Id="rId19" Type="http://schemas.openxmlformats.org/officeDocument/2006/relationships/tags" Target="../tags/tag193.xml"/><Relationship Id="rId31" Type="http://schemas.openxmlformats.org/officeDocument/2006/relationships/tags" Target="../tags/tag205.xml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Relationship Id="rId22" Type="http://schemas.openxmlformats.org/officeDocument/2006/relationships/tags" Target="../tags/tag196.xml"/><Relationship Id="rId27" Type="http://schemas.openxmlformats.org/officeDocument/2006/relationships/tags" Target="../tags/tag201.xml"/><Relationship Id="rId30" Type="http://schemas.openxmlformats.org/officeDocument/2006/relationships/tags" Target="../tags/tag204.xml"/><Relationship Id="rId35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9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5" b="41437"/>
          <a:stretch>
            <a:fillRect/>
          </a:stretch>
        </p:blipFill>
        <p:spPr bwMode="auto">
          <a:xfrm>
            <a:off x="-24130" y="3068955"/>
            <a:ext cx="12153265" cy="354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832616a7f7e29aa72cdbd4e10801bace"/>
          <p:cNvPicPr>
            <a:picLocks noChangeAspect="1" noChangeArrowheads="1"/>
          </p:cNvPicPr>
          <p:nvPr/>
        </p:nvPicPr>
        <p:blipFill>
          <a:blip r:embed="rId7">
            <a:grayscl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827" y="613833"/>
            <a:ext cx="4097867" cy="440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 bwMode="auto">
          <a:xfrm>
            <a:off x="840105" y="664845"/>
            <a:ext cx="3518535" cy="862965"/>
            <a:chOff x="3664" y="2731"/>
            <a:chExt cx="7576" cy="2012"/>
          </a:xfrm>
        </p:grpSpPr>
        <p:sp>
          <p:nvSpPr>
            <p:cNvPr id="10" name=" 219"/>
            <p:cNvSpPr/>
            <p:nvPr/>
          </p:nvSpPr>
          <p:spPr>
            <a:xfrm>
              <a:off x="3664" y="2731"/>
              <a:ext cx="7576" cy="201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15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indent="-214630" eaLnBrk="0" hangingPunct="0">
                <a:spcBef>
                  <a:spcPct val="15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indent="-171450" eaLnBrk="0" hangingPunct="0">
                <a:spcBef>
                  <a:spcPct val="15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indent="-171450" eaLnBrk="0" hangingPunct="0">
                <a:spcBef>
                  <a:spcPct val="15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indent="-171450" eaLnBrk="0" hangingPunct="0">
                <a:spcBef>
                  <a:spcPct val="15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grpSp>
          <p:nvGrpSpPr>
            <p:cNvPr id="2058" name="组合 10"/>
            <p:cNvGrpSpPr/>
            <p:nvPr/>
          </p:nvGrpSpPr>
          <p:grpSpPr bwMode="auto">
            <a:xfrm>
              <a:off x="3937" y="2831"/>
              <a:ext cx="7028" cy="1812"/>
              <a:chOff x="3937" y="2831"/>
              <a:chExt cx="7028" cy="1812"/>
            </a:xfrm>
          </p:grpSpPr>
          <p:sp>
            <p:nvSpPr>
              <p:cNvPr id="219" name=" 219"/>
              <p:cNvSpPr/>
              <p:nvPr/>
            </p:nvSpPr>
            <p:spPr>
              <a:xfrm>
                <a:off x="3937" y="2831"/>
                <a:ext cx="7028" cy="1812"/>
              </a:xfrm>
              <a:prstGeom prst="roundRect">
                <a:avLst>
                  <a:gd name="adj" fmla="val 50000"/>
                </a:avLst>
              </a:prstGeom>
              <a:solidFill>
                <a:srgbClr val="86975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spcBef>
                    <a:spcPct val="15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indent="-214630" eaLnBrk="0" hangingPunct="0">
                  <a:spcBef>
                    <a:spcPct val="15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indent="-171450" eaLnBrk="0" hangingPunct="0">
                  <a:spcBef>
                    <a:spcPct val="15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indent="-171450" eaLnBrk="0" hangingPunct="0">
                  <a:spcBef>
                    <a:spcPct val="15000"/>
                  </a:spcBef>
                  <a:buChar char="–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indent="-171450" eaLnBrk="0" hangingPunct="0">
                  <a:spcBef>
                    <a:spcPct val="15000"/>
                  </a:spcBef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indent="-171450" eaLnBrk="0" fontAlgn="base" hangingPunct="0">
                  <a:spcBef>
                    <a:spcPct val="15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indent="-171450" eaLnBrk="0" fontAlgn="base" hangingPunct="0">
                  <a:spcBef>
                    <a:spcPct val="15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indent="-171450" eaLnBrk="0" fontAlgn="base" hangingPunct="0">
                  <a:spcBef>
                    <a:spcPct val="15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indent="-171450" eaLnBrk="0" fontAlgn="base" hangingPunct="0">
                  <a:spcBef>
                    <a:spcPct val="15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CN" altLang="en-US" noProof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060" name="文本框 7"/>
              <p:cNvSpPr txBox="1">
                <a:spLocks noChangeArrowheads="1"/>
              </p:cNvSpPr>
              <p:nvPr/>
            </p:nvSpPr>
            <p:spPr bwMode="auto">
              <a:xfrm>
                <a:off x="4277" y="3235"/>
                <a:ext cx="6302" cy="1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导游基础知识</a:t>
                </a:r>
              </a:p>
            </p:txBody>
          </p:sp>
        </p:grpSp>
      </p:grp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560195" y="2348865"/>
            <a:ext cx="96491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spc="400" dirty="0" smtClean="0">
                <a:solidFill>
                  <a:srgbClr val="6B8866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专题</a:t>
            </a:r>
            <a:r>
              <a:rPr lang="zh-CN" altLang="en-US" sz="3600" spc="400" dirty="0" smtClean="0">
                <a:solidFill>
                  <a:srgbClr val="6B8866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二  </a:t>
            </a:r>
            <a:r>
              <a:rPr lang="zh-CN" altLang="zh-CN" sz="3600" spc="400" dirty="0" smtClean="0">
                <a:solidFill>
                  <a:srgbClr val="6B8866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东</a:t>
            </a:r>
            <a:r>
              <a:rPr lang="zh-CN" altLang="zh-CN" sz="3600" spc="400" dirty="0">
                <a:solidFill>
                  <a:srgbClr val="6B8866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北地区——关东冰雪</a:t>
            </a:r>
            <a:r>
              <a:rPr lang="en-US" altLang="zh-CN" sz="3600" spc="400" dirty="0">
                <a:solidFill>
                  <a:srgbClr val="6B8866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  </a:t>
            </a:r>
            <a:r>
              <a:rPr lang="zh-CN" altLang="zh-CN" sz="3600" spc="400" dirty="0">
                <a:solidFill>
                  <a:srgbClr val="6B8866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山水环绕</a:t>
            </a:r>
            <a:endParaRPr lang="en-US" altLang="zh-CN" sz="3600" spc="400" dirty="0">
              <a:solidFill>
                <a:srgbClr val="6B8866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ea"/>
            </a:endParaRPr>
          </a:p>
        </p:txBody>
      </p:sp>
      <p:pic>
        <p:nvPicPr>
          <p:cNvPr id="4" name="图片 3" descr="5408f105d31def90e98830dffc7fc8b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7" b="38336"/>
          <a:stretch>
            <a:fillRect/>
          </a:stretch>
        </p:blipFill>
        <p:spPr bwMode="auto">
          <a:xfrm>
            <a:off x="695960" y="1341755"/>
            <a:ext cx="3828415" cy="71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 bwMode="auto">
          <a:xfrm>
            <a:off x="497205" y="109220"/>
            <a:ext cx="1090295" cy="1157605"/>
            <a:chOff x="3423" y="1821"/>
            <a:chExt cx="1619" cy="2697"/>
          </a:xfrm>
        </p:grpSpPr>
        <p:pic>
          <p:nvPicPr>
            <p:cNvPr id="2055" name="图片 2" descr="7ae253324a9dc50efcc2889339175ecd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00" t="13472" r="32153" b="22653"/>
            <a:stretch>
              <a:fillRect/>
            </a:stretch>
          </p:blipFill>
          <p:spPr bwMode="auto">
            <a:xfrm>
              <a:off x="3423" y="1821"/>
              <a:ext cx="1619" cy="2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文本框 5"/>
            <p:cNvSpPr txBox="1">
              <a:spLocks noChangeArrowheads="1"/>
            </p:cNvSpPr>
            <p:nvPr/>
          </p:nvSpPr>
          <p:spPr bwMode="auto">
            <a:xfrm>
              <a:off x="3742" y="2106"/>
              <a:ext cx="1002" cy="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solidFill>
                    <a:schemeClr val="bg1"/>
                  </a:solidFill>
                  <a:latin typeface="字酷堂明行体(个人非商业)" pitchFamily="49" charset="-122"/>
                  <a:ea typeface="字酷堂明行体(个人非商业)" pitchFamily="49" charset="-122"/>
                </a:rPr>
                <a:t>地方</a:t>
              </a:r>
            </a:p>
          </p:txBody>
        </p:sp>
      </p:grpSp>
      <p:sp>
        <p:nvSpPr>
          <p:cNvPr id="21" name="TextBox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64301" y="3572932"/>
            <a:ext cx="7495983" cy="61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学习情景二</a:t>
            </a:r>
            <a:r>
              <a:rPr lang="en-US" altLang="zh-CN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</a:t>
            </a: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白山松水—吉林省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00"/>
                            </p:stCondLst>
                            <p:childTnLst>
                              <p:par>
                                <p:cTn id="35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95960" y="405130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吉林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历史沿革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890905" y="1516380"/>
            <a:ext cx="10083800" cy="4732020"/>
          </a:xfrm>
          <a:prstGeom prst="rect">
            <a:avLst/>
          </a:pr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840" tIns="243840" rIns="243840" bIns="24384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ts val="1065"/>
              </a:spcAft>
              <a:buClr>
                <a:schemeClr val="accent1"/>
              </a:buClr>
            </a:pPr>
            <a:r>
              <a:rPr lang="en-US" altLang="zh-CN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</a:t>
            </a:r>
            <a:r>
              <a:rPr lang="zh-CN" altLang="zh-CN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早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在远古时期，就有人类在吉林省这块土地上繁衍生息。距今约</a:t>
            </a:r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万—</a:t>
            </a:r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万年前出现的</a:t>
            </a:r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“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榆树人</a:t>
            </a:r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”“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安图人</a:t>
            </a:r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”“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青山头人</a:t>
            </a:r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”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，是吉林省古人类文明形成的重要标志</a:t>
            </a:r>
            <a:r>
              <a:rPr lang="zh-CN" altLang="zh-CN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en-US" altLang="zh-CN" sz="2800" dirty="0" smtClean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eaLnBrk="1" hangingPunct="1">
              <a:lnSpc>
                <a:spcPct val="130000"/>
              </a:lnSpc>
              <a:spcAft>
                <a:spcPts val="1065"/>
              </a:spcAft>
              <a:buClr>
                <a:schemeClr val="accent1"/>
              </a:buClr>
            </a:pPr>
            <a:r>
              <a:rPr lang="en-US" altLang="zh-CN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1954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9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27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日，长春直辖市改为省辖，省会迁往长春。吉林成为全国唯一的省与本省中一个市重名的省份。</a:t>
            </a:r>
            <a:endParaRPr lang="zh-CN" altLang="en-US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2" name="图片 11" descr="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学习情景二</a:t>
              </a:r>
              <a:r>
                <a:rPr lang="en-US" altLang="zh-CN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白山松水—吉林省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4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23886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专题二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5" b="41437"/>
          <a:stretch>
            <a:fillRect/>
          </a:stretch>
        </p:blipFill>
        <p:spPr bwMode="auto">
          <a:xfrm>
            <a:off x="394495" y="2724151"/>
            <a:ext cx="11453284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0" b="35240"/>
          <a:stretch>
            <a:fillRect/>
          </a:stretch>
        </p:blipFill>
        <p:spPr bwMode="auto">
          <a:xfrm>
            <a:off x="1463412" y="1140884"/>
            <a:ext cx="8911167" cy="417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 bwMode="auto">
          <a:xfrm>
            <a:off x="3842545" y="2423584"/>
            <a:ext cx="5141383" cy="776816"/>
            <a:chOff x="4537" y="2862"/>
            <a:chExt cx="6073" cy="918"/>
          </a:xfrm>
        </p:grpSpPr>
        <p:sp>
          <p:nvSpPr>
            <p:cNvPr id="4101" name="文本框 4"/>
            <p:cNvSpPr txBox="1">
              <a:spLocks noChangeArrowheads="1"/>
            </p:cNvSpPr>
            <p:nvPr/>
          </p:nvSpPr>
          <p:spPr bwMode="auto">
            <a:xfrm>
              <a:off x="5456" y="2862"/>
              <a:ext cx="5154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赏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增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见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识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4537" y="2930"/>
              <a:ext cx="918" cy="850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贰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95960" y="405130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吉林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民族民俗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890905" y="1516380"/>
            <a:ext cx="10083800" cy="4732020"/>
          </a:xfrm>
          <a:prstGeom prst="rect">
            <a:avLst/>
          </a:pr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840" tIns="243840" rIns="243840" bIns="24384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</a:t>
            </a:r>
            <a:r>
              <a:rPr lang="zh-CN" altLang="zh-CN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吉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林省主要少数民族为朝鲜族、满族、蒙古族，分别有着各自不同的民俗风情。满族、蒙古族、回族和锡伯族为世居民族，朝鲜族</a:t>
            </a:r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19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世纪中叶开始从朝鲜大批迁入中国定居。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</a:t>
            </a:r>
            <a:r>
              <a:rPr lang="zh-CN" altLang="zh-CN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吉林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乡间民俗风情被概括为“窗户纸糊在外、土坯房子篱笆寨、黄土打墙墙不倒、烟囱安在山墙边、索勒杆子戳门外”。</a:t>
            </a:r>
            <a:endParaRPr lang="zh-CN" altLang="en-US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251" name="图片 1" descr="20e31e383a8aee5f6345161a0678d90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63"/>
          <a:stretch>
            <a:fillRect/>
          </a:stretch>
        </p:blipFill>
        <p:spPr bwMode="auto">
          <a:xfrm>
            <a:off x="10057290" y="4869180"/>
            <a:ext cx="2535767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3" name="图片 12" descr="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学习情景二</a:t>
              </a:r>
              <a:r>
                <a:rPr lang="en-US" altLang="zh-CN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白山松水—吉林省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5" name="Freeform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23886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专题二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95960" y="405130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吉林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风俗特产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890905" y="1516380"/>
            <a:ext cx="10083800" cy="5020310"/>
          </a:xfrm>
          <a:prstGeom prst="rect">
            <a:avLst/>
          </a:pr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840" tIns="243840" rIns="243840" bIns="24384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Aft>
                <a:spcPts val="1065"/>
              </a:spcAft>
              <a:buClr>
                <a:schemeClr val="accent1"/>
              </a:buClr>
            </a:pPr>
            <a:r>
              <a:rPr lang="en-US" altLang="zh-CN" sz="2800" dirty="0" smtClean="0">
                <a:solidFill>
                  <a:schemeClr val="bg1"/>
                </a:solidFill>
              </a:rPr>
              <a:t>       </a:t>
            </a:r>
            <a:r>
              <a:rPr lang="zh-CN" altLang="zh-CN" sz="2800" dirty="0" smtClean="0">
                <a:solidFill>
                  <a:schemeClr val="bg1"/>
                </a:solidFill>
              </a:rPr>
              <a:t>吉</a:t>
            </a:r>
            <a:r>
              <a:rPr lang="zh-CN" altLang="zh-CN" sz="2800" dirty="0">
                <a:solidFill>
                  <a:schemeClr val="bg1"/>
                </a:solidFill>
              </a:rPr>
              <a:t>林盛产野生中药材，多达</a:t>
            </a:r>
            <a:r>
              <a:rPr lang="en-US" altLang="zh-CN" sz="2800" dirty="0">
                <a:solidFill>
                  <a:schemeClr val="bg1"/>
                </a:solidFill>
              </a:rPr>
              <a:t>70</a:t>
            </a:r>
            <a:r>
              <a:rPr lang="zh-CN" altLang="zh-CN" sz="2800" dirty="0">
                <a:solidFill>
                  <a:schemeClr val="bg1"/>
                </a:solidFill>
              </a:rPr>
              <a:t>余种，有党参、黄檗、贝母等</a:t>
            </a:r>
            <a:r>
              <a:rPr lang="zh-CN" altLang="zh-CN" sz="2800" dirty="0" smtClean="0">
                <a:solidFill>
                  <a:schemeClr val="bg1"/>
                </a:solidFill>
              </a:rPr>
              <a:t>。</a:t>
            </a:r>
            <a:r>
              <a:rPr lang="zh-CN" altLang="zh-CN" sz="2800" dirty="0">
                <a:solidFill>
                  <a:schemeClr val="bg1"/>
                </a:solidFill>
              </a:rPr>
              <a:t>白山市是东北三宝</a:t>
            </a:r>
            <a:r>
              <a:rPr lang="en-US" altLang="zh-CN" sz="2800" dirty="0">
                <a:solidFill>
                  <a:schemeClr val="bg1"/>
                </a:solidFill>
              </a:rPr>
              <a:t>(</a:t>
            </a:r>
            <a:r>
              <a:rPr lang="zh-CN" altLang="zh-CN" sz="2800" dirty="0">
                <a:solidFill>
                  <a:schemeClr val="bg1"/>
                </a:solidFill>
              </a:rPr>
              <a:t>人参、貂皮、鹿茸</a:t>
            </a:r>
            <a:r>
              <a:rPr lang="en-US" altLang="zh-CN" sz="2800" dirty="0">
                <a:solidFill>
                  <a:schemeClr val="bg1"/>
                </a:solidFill>
              </a:rPr>
              <a:t>)</a:t>
            </a:r>
            <a:r>
              <a:rPr lang="zh-CN" altLang="zh-CN" sz="2800" dirty="0">
                <a:solidFill>
                  <a:schemeClr val="bg1"/>
                </a:solidFill>
              </a:rPr>
              <a:t>的主要产地之一，市内有亚洲的长白山山货市场。吉林长白山人参产业集群入选吉林《</a:t>
            </a:r>
            <a:r>
              <a:rPr lang="en-US" altLang="zh-CN" sz="2800" dirty="0">
                <a:solidFill>
                  <a:schemeClr val="bg1"/>
                </a:solidFill>
              </a:rPr>
              <a:t>2020</a:t>
            </a:r>
            <a:r>
              <a:rPr lang="zh-CN" altLang="zh-CN" sz="2800" dirty="0">
                <a:solidFill>
                  <a:schemeClr val="bg1"/>
                </a:solidFill>
              </a:rPr>
              <a:t>年优势特色产业集群建设名单</a:t>
            </a:r>
            <a:r>
              <a:rPr lang="zh-CN" altLang="zh-CN" sz="2800" dirty="0" smtClean="0">
                <a:solidFill>
                  <a:schemeClr val="bg1"/>
                </a:solidFill>
              </a:rPr>
              <a:t>》。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en-US" altLang="zh-CN" sz="2800" dirty="0" smtClean="0">
                <a:solidFill>
                  <a:schemeClr val="bg1"/>
                </a:solidFill>
              </a:rPr>
              <a:t>       </a:t>
            </a:r>
            <a:r>
              <a:rPr lang="zh-CN" altLang="zh-CN" sz="2800" dirty="0" smtClean="0">
                <a:solidFill>
                  <a:schemeClr val="bg1"/>
                </a:solidFill>
              </a:rPr>
              <a:t>吉</a:t>
            </a:r>
            <a:r>
              <a:rPr lang="zh-CN" altLang="zh-CN" sz="2800" dirty="0">
                <a:solidFill>
                  <a:schemeClr val="bg1"/>
                </a:solidFill>
              </a:rPr>
              <a:t>菜是以民族菜、民俗菜、宫廷菜和山珍菜</a:t>
            </a:r>
            <a:r>
              <a:rPr lang="en-US" altLang="zh-CN" sz="2800" dirty="0">
                <a:solidFill>
                  <a:schemeClr val="bg1"/>
                </a:solidFill>
              </a:rPr>
              <a:t>4</a:t>
            </a:r>
            <a:r>
              <a:rPr lang="zh-CN" altLang="zh-CN" sz="2800" dirty="0">
                <a:solidFill>
                  <a:schemeClr val="bg1"/>
                </a:solidFill>
              </a:rPr>
              <a:t>个系列为框架，以吉菜名宴、名菜、名点、各小吃为主体，以天然、绿色、营养、健康、安全为时尚特色的新菜系，讲究刀工、勺工。著名的宴席有长白山珍宴</a:t>
            </a:r>
            <a:r>
              <a:rPr lang="zh-CN" altLang="zh-CN" sz="2800" dirty="0" smtClean="0">
                <a:solidFill>
                  <a:schemeClr val="bg1"/>
                </a:solidFill>
              </a:rPr>
              <a:t>。吉</a:t>
            </a:r>
            <a:r>
              <a:rPr lang="zh-CN" altLang="zh-CN" sz="2800" dirty="0">
                <a:solidFill>
                  <a:schemeClr val="bg1"/>
                </a:solidFill>
              </a:rPr>
              <a:t>林名菜有清蒸白鱼、人参鸡、烧鹿尾、满族八大碗等，小吃有李连贵熏肉大饼、黏豆包、蘸酱菜和朝族泡菜、冷面、打糕等。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174" name="图片 2" descr="dd0e88cf6e08174c83962602a5c72f4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845" y="5517515"/>
            <a:ext cx="2130425" cy="136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图片 4" descr="3b58f9183462905636822bc5575ae31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175" y="753745"/>
            <a:ext cx="1782445" cy="18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4" name="图片 13" descr="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15" name="矩形 14"/>
            <p:cNvSpPr/>
            <p:nvPr>
              <p:custDataLst>
                <p:tags r:id="rId5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学习情景二</a:t>
              </a:r>
              <a:r>
                <a:rPr lang="en-US" altLang="zh-CN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白山松水—吉林省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6" name="Freeform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23886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专题二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5" b="41437"/>
          <a:stretch>
            <a:fillRect/>
          </a:stretch>
        </p:blipFill>
        <p:spPr bwMode="auto">
          <a:xfrm>
            <a:off x="394495" y="2724151"/>
            <a:ext cx="11453284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0" b="35240"/>
          <a:stretch>
            <a:fillRect/>
          </a:stretch>
        </p:blipFill>
        <p:spPr bwMode="auto">
          <a:xfrm>
            <a:off x="1463412" y="1140884"/>
            <a:ext cx="8911167" cy="417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 bwMode="auto">
          <a:xfrm>
            <a:off x="3842545" y="2423584"/>
            <a:ext cx="5141383" cy="776816"/>
            <a:chOff x="4537" y="2862"/>
            <a:chExt cx="6073" cy="918"/>
          </a:xfrm>
        </p:grpSpPr>
        <p:sp>
          <p:nvSpPr>
            <p:cNvPr id="4101" name="文本框 4"/>
            <p:cNvSpPr txBox="1">
              <a:spLocks noChangeArrowheads="1"/>
            </p:cNvSpPr>
            <p:nvPr/>
          </p:nvSpPr>
          <p:spPr bwMode="auto">
            <a:xfrm>
              <a:off x="5456" y="2862"/>
              <a:ext cx="5154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述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展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信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4537" y="2930"/>
              <a:ext cx="918" cy="850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叁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2846" y="-309034"/>
            <a:ext cx="184730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16394" name="Text Box 4"/>
          <p:cNvSpPr txBox="1">
            <a:spLocks noChangeArrowheads="1"/>
          </p:cNvSpPr>
          <p:nvPr/>
        </p:nvSpPr>
        <p:spPr bwMode="auto">
          <a:xfrm>
            <a:off x="832645" y="6248400"/>
            <a:ext cx="1185756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265" b="1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zh-CN" sz="1865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7" name="左大括号 6"/>
          <p:cNvSpPr/>
          <p:nvPr/>
        </p:nvSpPr>
        <p:spPr>
          <a:xfrm>
            <a:off x="4440555" y="1393190"/>
            <a:ext cx="720090" cy="3703320"/>
          </a:xfrm>
          <a:prstGeom prst="leftBrace">
            <a:avLst/>
          </a:prstGeom>
          <a:ln w="31750" cap="rnd">
            <a:solidFill>
              <a:schemeClr val="accent2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63525" y="2493645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吉林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文化艺术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325745" y="1196340"/>
            <a:ext cx="3782060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满族文化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304790" y="4436745"/>
            <a:ext cx="3759835" cy="73533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文学曲艺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6" name="图片 15" descr="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18" name="矩形 17"/>
            <p:cNvSpPr/>
            <p:nvPr>
              <p:custDataLst>
                <p:tags r:id="rId3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学习情景二</a:t>
              </a:r>
              <a:r>
                <a:rPr lang="en-US" altLang="zh-CN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白山松水—吉林省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9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23886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专题二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ldLvl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95960" y="405130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吉林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文化艺术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38480" y="2675255"/>
            <a:ext cx="11205210" cy="3601720"/>
            <a:chOff x="1663" y="4267"/>
            <a:chExt cx="16830" cy="5672"/>
          </a:xfrm>
        </p:grpSpPr>
        <p:sp>
          <p:nvSpPr>
            <p:cNvPr id="219" name=" 219"/>
            <p:cNvSpPr/>
            <p:nvPr>
              <p:custDataLst>
                <p:tags r:id="rId4"/>
              </p:custDataLst>
            </p:nvPr>
          </p:nvSpPr>
          <p:spPr>
            <a:xfrm>
              <a:off x="1663" y="4289"/>
              <a:ext cx="16830" cy="5650"/>
            </a:xfrm>
            <a:prstGeom prst="roundRect">
              <a:avLst>
                <a:gd name="adj" fmla="val 50000"/>
              </a:avLst>
            </a:prstGeom>
            <a:solidFill>
              <a:srgbClr val="869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15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indent="-214630" eaLnBrk="0" hangingPunct="0">
                <a:spcBef>
                  <a:spcPct val="15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indent="-171450" eaLnBrk="0" hangingPunct="0">
                <a:spcBef>
                  <a:spcPct val="15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indent="-171450" eaLnBrk="0" hangingPunct="0">
                <a:spcBef>
                  <a:spcPct val="15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indent="-171450" eaLnBrk="0" hangingPunct="0">
                <a:spcBef>
                  <a:spcPct val="15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20483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904" y="4267"/>
              <a:ext cx="15717" cy="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</a:pPr>
              <a:endPara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888365" y="1636395"/>
            <a:ext cx="3883025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族文化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16274" y="3127608"/>
            <a:ext cx="9505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</a:t>
            </a:r>
            <a:r>
              <a:rPr lang="zh-CN" altLang="zh-CN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吉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林省是满族民俗文化重要的发样地，有着悠久的历史，也有大量的文化遗址，可谓资源积淀丰厚。吉林省有多达</a:t>
            </a:r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180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处满族重要遗存</a:t>
            </a:r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其中有</a:t>
            </a:r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22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处为全国重点文保单位，其中，伊通满族自治县与叶赫满族镇、萨满之乡等较有特色。</a:t>
            </a:r>
            <a:endParaRPr lang="zh-CN" altLang="en-US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6" name="图片 15" descr="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18" name="矩形 17"/>
            <p:cNvSpPr/>
            <p:nvPr>
              <p:custDataLst>
                <p:tags r:id="rId3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学习情景二</a:t>
              </a:r>
              <a:r>
                <a:rPr lang="en-US" altLang="zh-CN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白山松水—吉林省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9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23886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专题二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95960" y="405130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吉林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文化艺术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19" name=" 219"/>
          <p:cNvSpPr/>
          <p:nvPr>
            <p:custDataLst>
              <p:tags r:id="rId1"/>
            </p:custDataLst>
          </p:nvPr>
        </p:nvSpPr>
        <p:spPr>
          <a:xfrm>
            <a:off x="1056005" y="2723515"/>
            <a:ext cx="10687050" cy="3587750"/>
          </a:xfrm>
          <a:prstGeom prst="roundRect">
            <a:avLst>
              <a:gd name="adj" fmla="val 50000"/>
            </a:avLst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888365" y="1636395"/>
            <a:ext cx="3883025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戏曲艺术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35034" y="3178562"/>
            <a:ext cx="8928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</a:t>
            </a:r>
            <a:r>
              <a:rPr lang="zh-CN" altLang="zh-CN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吉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林民间文学有着悠久的历史，并且流传广泛，既有浓郁的关东风情，又蕴含着各民族历史文化传统。</a:t>
            </a:r>
            <a:r>
              <a:rPr lang="zh-CN" altLang="zh-CN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吉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林省戏曲艺术地方色彩浓郁，文化积淀深厚。主要表演艺术有二人转、东北秧歌、吉剧、新城戏和黄龙戏等。</a:t>
            </a:r>
            <a:endParaRPr lang="zh-CN" altLang="en-US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6" name="图片 15" descr="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18" name="矩形 17"/>
            <p:cNvSpPr/>
            <p:nvPr>
              <p:custDataLst>
                <p:tags r:id="rId4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学习情景二</a:t>
              </a:r>
              <a:r>
                <a:rPr lang="en-US" altLang="zh-CN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白山松水—吉林省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9" name="Freeform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23886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专题二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  <p:bldP spid="10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2846" y="-309034"/>
            <a:ext cx="184730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16394" name="Text Box 4"/>
          <p:cNvSpPr txBox="1">
            <a:spLocks noChangeArrowheads="1"/>
          </p:cNvSpPr>
          <p:nvPr/>
        </p:nvSpPr>
        <p:spPr bwMode="auto">
          <a:xfrm>
            <a:off x="832645" y="6248400"/>
            <a:ext cx="1185756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265" b="1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zh-CN" sz="1865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7" name="左大括号 6"/>
          <p:cNvSpPr/>
          <p:nvPr/>
        </p:nvSpPr>
        <p:spPr>
          <a:xfrm>
            <a:off x="4440555" y="1120775"/>
            <a:ext cx="720090" cy="3975735"/>
          </a:xfrm>
          <a:prstGeom prst="leftBrace">
            <a:avLst/>
          </a:prstGeom>
          <a:ln w="31750" cap="rnd">
            <a:solidFill>
              <a:schemeClr val="accent2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63525" y="2493645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吉林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旅游资源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325745" y="982345"/>
            <a:ext cx="6514465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长白山（</a:t>
            </a:r>
            <a:r>
              <a:rPr lang="en-US" altLang="zh-CN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5A</a:t>
            </a: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326380" y="2276475"/>
            <a:ext cx="6514465" cy="73533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高句丽王城、王陵及贵族墓葬（世文遗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5A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319395" y="3500120"/>
            <a:ext cx="6524625" cy="73533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伪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满皇宫博物院（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5A</a:t>
            </a: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26380" y="4725035"/>
            <a:ext cx="6517640" cy="73533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（四）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净月潭景区（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5A</a:t>
            </a: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9" name="图片 18" descr="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20" name="矩形 19"/>
            <p:cNvSpPr/>
            <p:nvPr>
              <p:custDataLst>
                <p:tags r:id="rId3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学习情景二</a:t>
              </a:r>
              <a:r>
                <a:rPr lang="en-US" altLang="zh-CN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白山松水—吉林省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21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23886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专题二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ldLvl="0" animBg="1"/>
      <p:bldP spid="11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395605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吉林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旅游资源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92405" y="1626870"/>
            <a:ext cx="3883025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长白山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椭圆 108"/>
          <p:cNvSpPr/>
          <p:nvPr>
            <p:custDataLst>
              <p:tags r:id="rId1"/>
            </p:custDataLst>
          </p:nvPr>
        </p:nvSpPr>
        <p:spPr>
          <a:xfrm>
            <a:off x="5218755" y="1477461"/>
            <a:ext cx="3806352" cy="1179895"/>
          </a:xfrm>
          <a:prstGeom prst="ellipse">
            <a:avLst/>
          </a:prstGeom>
          <a:gradFill flip="none" rotWithShape="1">
            <a:gsLst>
              <a:gs pos="47000">
                <a:srgbClr val="747474">
                  <a:alpha val="15000"/>
                </a:srgbClr>
              </a:gs>
              <a:gs pos="0">
                <a:schemeClr val="tx1">
                  <a:alpha val="23000"/>
                </a:schemeClr>
              </a:gs>
              <a:gs pos="100000">
                <a:srgbClr val="E8E8E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grpSp>
        <p:nvGrpSpPr>
          <p:cNvPr id="25" name="组合 110"/>
          <p:cNvGrpSpPr/>
          <p:nvPr/>
        </p:nvGrpSpPr>
        <p:grpSpPr>
          <a:xfrm>
            <a:off x="5386652" y="1743075"/>
            <a:ext cx="2202776" cy="4588933"/>
            <a:chOff x="5206229" y="1101404"/>
            <a:chExt cx="1646805" cy="45886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26" name="组合 111"/>
            <p:cNvGrpSpPr/>
            <p:nvPr/>
          </p:nvGrpSpPr>
          <p:grpSpPr>
            <a:xfrm>
              <a:off x="5624034" y="110140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8" name="圆角矩形 127"/>
              <p:cNvSpPr/>
              <p:nvPr>
                <p:custDataLst>
                  <p:tags r:id="rId28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圆角矩形 128"/>
              <p:cNvSpPr/>
              <p:nvPr>
                <p:custDataLst>
                  <p:tags r:id="rId29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3" name="梯形 112"/>
            <p:cNvSpPr/>
            <p:nvPr>
              <p:custDataLst>
                <p:tags r:id="rId23"/>
              </p:custDataLst>
            </p:nvPr>
          </p:nvSpPr>
          <p:spPr>
            <a:xfrm rot="16200000">
              <a:off x="3776493" y="2613514"/>
              <a:ext cx="4506278" cy="1646805"/>
            </a:xfrm>
            <a:prstGeom prst="trapezoid">
              <a:avLst>
                <a:gd name="adj" fmla="val 9948"/>
              </a:avLst>
            </a:prstGeom>
            <a:solidFill>
              <a:srgbClr val="869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113"/>
            <p:cNvGrpSpPr/>
            <p:nvPr/>
          </p:nvGrpSpPr>
          <p:grpSpPr>
            <a:xfrm>
              <a:off x="5767215" y="113674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6" name="任意多边形 125"/>
              <p:cNvSpPr/>
              <p:nvPr>
                <p:custDataLst>
                  <p:tags r:id="rId26"/>
                </p:custDataLst>
              </p:nvPr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任意多边形 126"/>
              <p:cNvSpPr/>
              <p:nvPr>
                <p:custDataLst>
                  <p:tags r:id="rId27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" name="组合 114"/>
            <p:cNvGrpSpPr/>
            <p:nvPr/>
          </p:nvGrpSpPr>
          <p:grpSpPr>
            <a:xfrm>
              <a:off x="5557148" y="1390171"/>
              <a:ext cx="1000117" cy="2076899"/>
              <a:chOff x="4137594" y="-68669"/>
              <a:chExt cx="1000117" cy="2076899"/>
            </a:xfrm>
            <a:scene3d>
              <a:camera prst="perspectiveFront">
                <a:rot lat="0" lon="1799981" rev="0"/>
              </a:camera>
              <a:lightRig rig="threePt" dir="t"/>
            </a:scene3d>
          </p:grpSpPr>
          <p:sp>
            <p:nvSpPr>
              <p:cNvPr id="124" name="文本框 200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4137594" y="-68669"/>
                <a:ext cx="1000117" cy="3693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文本框 201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4188959" y="1731248"/>
                <a:ext cx="895896" cy="2769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" name="组合 129"/>
          <p:cNvGrpSpPr/>
          <p:nvPr/>
        </p:nvGrpSpPr>
        <p:grpSpPr>
          <a:xfrm>
            <a:off x="7589676" y="1775933"/>
            <a:ext cx="2286000" cy="4556337"/>
            <a:chOff x="6732800" y="1129344"/>
            <a:chExt cx="2286396" cy="455572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2" name="组合 130"/>
            <p:cNvGrpSpPr/>
            <p:nvPr/>
          </p:nvGrpSpPr>
          <p:grpSpPr>
            <a:xfrm>
              <a:off x="7264831" y="1129344"/>
              <a:ext cx="860661" cy="1640723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145" name="圆角矩形 144"/>
              <p:cNvSpPr/>
              <p:nvPr>
                <p:custDataLst>
                  <p:tags r:id="rId21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圆角矩形 145"/>
              <p:cNvSpPr/>
              <p:nvPr>
                <p:custDataLst>
                  <p:tags r:id="rId22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2" name="梯形 131"/>
            <p:cNvSpPr/>
            <p:nvPr>
              <p:custDataLst>
                <p:tags r:id="rId16"/>
              </p:custDataLst>
            </p:nvPr>
          </p:nvSpPr>
          <p:spPr>
            <a:xfrm rot="5400000" flipH="1">
              <a:off x="5622899" y="2288769"/>
              <a:ext cx="4506198" cy="2286396"/>
            </a:xfrm>
            <a:prstGeom prst="trapezoid">
              <a:avLst>
                <a:gd name="adj" fmla="val 11105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组合 132"/>
            <p:cNvGrpSpPr/>
            <p:nvPr/>
          </p:nvGrpSpPr>
          <p:grpSpPr>
            <a:xfrm>
              <a:off x="7411034" y="1166629"/>
              <a:ext cx="568651" cy="996956"/>
              <a:chOff x="5695240" y="977137"/>
              <a:chExt cx="625516" cy="1096651"/>
            </a:xfrm>
            <a:scene3d>
              <a:camera prst="orthographicFront">
                <a:rot lat="20944032" lon="19239453" rev="161931"/>
              </a:camera>
              <a:lightRig rig="threePt" dir="t"/>
            </a:scene3d>
          </p:grpSpPr>
          <p:sp>
            <p:nvSpPr>
              <p:cNvPr id="143" name="任意多边形 142"/>
              <p:cNvSpPr/>
              <p:nvPr>
                <p:custDataLst>
                  <p:tags r:id="rId19"/>
                </p:custDataLst>
              </p:nvPr>
            </p:nvSpPr>
            <p:spPr bwMode="auto">
              <a:xfrm rot="5400000">
                <a:off x="5533885" y="1302922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38000">
                    <a:srgbClr val="E04949"/>
                  </a:gs>
                  <a:gs pos="0">
                    <a:srgbClr val="E04949"/>
                  </a:gs>
                  <a:gs pos="100000">
                    <a:srgbClr val="E04949"/>
                  </a:gs>
                </a:gsLst>
                <a:lin ang="0" scaled="0"/>
              </a:gra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任意多边形 143"/>
              <p:cNvSpPr/>
              <p:nvPr>
                <p:custDataLst>
                  <p:tags r:id="rId20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4" name="组合 133"/>
            <p:cNvGrpSpPr/>
            <p:nvPr/>
          </p:nvGrpSpPr>
          <p:grpSpPr>
            <a:xfrm>
              <a:off x="7196764" y="1383487"/>
              <a:ext cx="1000117" cy="2083561"/>
              <a:chOff x="4156909" y="-75353"/>
              <a:chExt cx="1000117" cy="2083561"/>
            </a:xfrm>
            <a:scene3d>
              <a:camera prst="perspectiveFront">
                <a:rot lat="0" lon="19799991" rev="0"/>
              </a:camera>
              <a:lightRig rig="threePt" dir="t"/>
            </a:scene3d>
          </p:grpSpPr>
          <p:sp>
            <p:nvSpPr>
              <p:cNvPr id="141" name="文本框 203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4156909" y="-75353"/>
                <a:ext cx="1000117" cy="3692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文本框 204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4188959" y="1731246"/>
                <a:ext cx="895896" cy="276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7" name="组合 146"/>
          <p:cNvGrpSpPr/>
          <p:nvPr/>
        </p:nvGrpSpPr>
        <p:grpSpPr>
          <a:xfrm>
            <a:off x="9810063" y="1495848"/>
            <a:ext cx="2304627" cy="5212080"/>
            <a:chOff x="8500219" y="784648"/>
            <a:chExt cx="2195600" cy="506713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8" name="组合 147"/>
            <p:cNvGrpSpPr/>
            <p:nvPr/>
          </p:nvGrpSpPr>
          <p:grpSpPr>
            <a:xfrm>
              <a:off x="8910113" y="111029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5" name="圆角矩形 164"/>
              <p:cNvSpPr/>
              <p:nvPr>
                <p:custDataLst>
                  <p:tags r:id="rId14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6" name="圆角矩形 165"/>
              <p:cNvSpPr/>
              <p:nvPr>
                <p:custDataLst>
                  <p:tags r:id="rId15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9" name="椭圆 148"/>
            <p:cNvSpPr/>
            <p:nvPr>
              <p:custDataLst>
                <p:tags r:id="rId8"/>
              </p:custDataLst>
            </p:nvPr>
          </p:nvSpPr>
          <p:spPr>
            <a:xfrm rot="5400000">
              <a:off x="7505773" y="2830722"/>
              <a:ext cx="5067134" cy="974986"/>
            </a:xfrm>
            <a:prstGeom prst="ellipse">
              <a:avLst/>
            </a:prstGeom>
            <a:gradFill flip="none" rotWithShape="1">
              <a:gsLst>
                <a:gs pos="47000">
                  <a:srgbClr val="747474">
                    <a:alpha val="15000"/>
                  </a:srgbClr>
                </a:gs>
                <a:gs pos="0">
                  <a:schemeClr val="tx1">
                    <a:alpha val="23000"/>
                  </a:schemeClr>
                </a:gs>
                <a:gs pos="100000">
                  <a:srgbClr val="E8E8E8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梯形 149"/>
            <p:cNvSpPr/>
            <p:nvPr>
              <p:custDataLst>
                <p:tags r:id="rId9"/>
              </p:custDataLst>
            </p:nvPr>
          </p:nvSpPr>
          <p:spPr>
            <a:xfrm rot="16200000">
              <a:off x="7410163" y="2200660"/>
              <a:ext cx="4375712" cy="2195600"/>
            </a:xfrm>
            <a:prstGeom prst="trapezoid">
              <a:avLst>
                <a:gd name="adj" fmla="val 11105"/>
              </a:avLst>
            </a:prstGeom>
            <a:solidFill>
              <a:srgbClr val="769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9" name="组合 150"/>
            <p:cNvGrpSpPr/>
            <p:nvPr/>
          </p:nvGrpSpPr>
          <p:grpSpPr>
            <a:xfrm>
              <a:off x="9053294" y="114563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3" name="任意多边形 162"/>
              <p:cNvSpPr/>
              <p:nvPr>
                <p:custDataLst>
                  <p:tags r:id="rId12"/>
                </p:custDataLst>
              </p:nvPr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任意多边形 163"/>
              <p:cNvSpPr/>
              <p:nvPr>
                <p:custDataLst>
                  <p:tags r:id="rId13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组合 151"/>
            <p:cNvGrpSpPr/>
            <p:nvPr/>
          </p:nvGrpSpPr>
          <p:grpSpPr>
            <a:xfrm>
              <a:off x="8841962" y="1405447"/>
              <a:ext cx="1000117" cy="2053937"/>
              <a:chOff x="4118196" y="-53393"/>
              <a:chExt cx="1000117" cy="2053937"/>
            </a:xfrm>
            <a:scene3d>
              <a:camera prst="perspectiveFront">
                <a:rot lat="0" lon="1800000" rev="0"/>
              </a:camera>
              <a:lightRig rig="threePt" dir="t"/>
            </a:scene3d>
          </p:grpSpPr>
          <p:sp>
            <p:nvSpPr>
              <p:cNvPr id="161" name="文本框 206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4118196" y="-53393"/>
                <a:ext cx="1000117" cy="3590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文本框 207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4188959" y="1731248"/>
                <a:ext cx="895896" cy="2692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416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45760" y="2893695"/>
            <a:ext cx="1975485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solidFill>
                  <a:schemeClr val="bg1"/>
                </a:solidFill>
              </a:rPr>
              <a:t>长白</a:t>
            </a:r>
            <a:r>
              <a:rPr lang="zh-CN" altLang="zh-CN" sz="2000" dirty="0" smtClean="0">
                <a:solidFill>
                  <a:schemeClr val="bg1"/>
                </a:solidFill>
              </a:rPr>
              <a:t>山位</a:t>
            </a:r>
            <a:r>
              <a:rPr lang="zh-CN" altLang="zh-CN" sz="2000" dirty="0">
                <a:solidFill>
                  <a:schemeClr val="bg1"/>
                </a:solidFill>
              </a:rPr>
              <a:t>于吉林省东南的中朝边境，是著名的湖泊、瀑布、林海、温泉风景区。长白山是世界闻名的巨型复合式盾状火山</a:t>
            </a:r>
            <a:r>
              <a:rPr lang="zh-CN" altLang="zh-CN" sz="2000" dirty="0" smtClean="0">
                <a:solidFill>
                  <a:schemeClr val="bg1"/>
                </a:solidFill>
              </a:rPr>
              <a:t>体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417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24750" y="2850515"/>
            <a:ext cx="226123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solidFill>
                  <a:schemeClr val="accent6">
                    <a:lumMod val="75000"/>
                  </a:schemeClr>
                </a:solidFill>
              </a:rPr>
              <a:t>长白山主峰白云峰海拔</a:t>
            </a: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2691</a:t>
            </a:r>
            <a:r>
              <a:rPr lang="zh-CN" altLang="zh-CN" sz="2000" dirty="0">
                <a:solidFill>
                  <a:schemeClr val="accent6">
                    <a:lumMod val="75000"/>
                  </a:schemeClr>
                </a:solidFill>
              </a:rPr>
              <a:t>米，是我国东北最高峰，号称“东北第一峰”。</a:t>
            </a:r>
            <a:endParaRPr lang="zh-CN" altLang="en-US" sz="20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8" name="文本框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88220" y="2923197"/>
            <a:ext cx="206883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长白山山顶有火山口湖——天池，是中国和朝鲜的界湖，湖的北部在吉林省境内。它比新疆的天山天池还要高出</a:t>
            </a: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200 </a:t>
            </a:r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多米，是中国最高、最深的火山口湖。</a:t>
            </a:r>
            <a:endParaRPr lang="zh-CN" altLang="en-US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4" y="2601127"/>
            <a:ext cx="4608245" cy="3178995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55" name="图片 54" descr="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5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6" name="矩形 55"/>
            <p:cNvSpPr/>
            <p:nvPr>
              <p:custDataLst>
                <p:tags r:id="rId7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学习情景二</a:t>
              </a:r>
              <a:r>
                <a:rPr lang="en-US" altLang="zh-CN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白山松水—吉林省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57" name="Freeform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37443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专题二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7416" grpId="0"/>
      <p:bldP spid="17417" grpId="0"/>
      <p:bldP spid="174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10"/>
            <a:ext cx="12204065" cy="6856730"/>
          </a:xfrm>
          <a:prstGeom prst="rect">
            <a:avLst/>
          </a:prstGeom>
        </p:spPr>
      </p:pic>
      <p:sp>
        <p:nvSpPr>
          <p:cNvPr id="219" name=" 219"/>
          <p:cNvSpPr/>
          <p:nvPr/>
        </p:nvSpPr>
        <p:spPr>
          <a:xfrm>
            <a:off x="3971925" y="104775"/>
            <a:ext cx="3115945" cy="918845"/>
          </a:xfrm>
          <a:prstGeom prst="roundRect">
            <a:avLst>
              <a:gd name="adj" fmla="val 50000"/>
            </a:avLst>
          </a:prstGeom>
          <a:solidFill>
            <a:srgbClr val="8697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noProof="1">
              <a:solidFill>
                <a:srgbClr val="FFFFFF"/>
              </a:solidFill>
            </a:endParaRPr>
          </a:p>
        </p:txBody>
      </p:sp>
      <p:pic>
        <p:nvPicPr>
          <p:cNvPr id="4" name="图片 3" descr="5408f105d31def90e98830dffc7fc8b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5" b="38336"/>
          <a:stretch>
            <a:fillRect/>
          </a:stretch>
        </p:blipFill>
        <p:spPr bwMode="auto">
          <a:xfrm>
            <a:off x="3540760" y="715645"/>
            <a:ext cx="3818890" cy="70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841062" y="183304"/>
            <a:ext cx="3337984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授课内容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224655" y="1625600"/>
            <a:ext cx="8471535" cy="4108450"/>
            <a:chOff x="6653" y="2560"/>
            <a:chExt cx="13341" cy="6470"/>
          </a:xfrm>
        </p:grpSpPr>
        <p:cxnSp>
          <p:nvCxnSpPr>
            <p:cNvPr id="49" name="直接连接符 48"/>
            <p:cNvCxnSpPr/>
            <p:nvPr/>
          </p:nvCxnSpPr>
          <p:spPr>
            <a:xfrm flipH="1" flipV="1">
              <a:off x="6653" y="5400"/>
              <a:ext cx="33" cy="363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椭圆 39"/>
            <p:cNvSpPr/>
            <p:nvPr/>
          </p:nvSpPr>
          <p:spPr>
            <a:xfrm>
              <a:off x="7350" y="2560"/>
              <a:ext cx="1227" cy="1133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壹</a:t>
              </a:r>
            </a:p>
          </p:txBody>
        </p:sp>
        <p:sp>
          <p:nvSpPr>
            <p:cNvPr id="41" name="椭圆 40"/>
            <p:cNvSpPr/>
            <p:nvPr/>
          </p:nvSpPr>
          <p:spPr>
            <a:xfrm>
              <a:off x="7350" y="3853"/>
              <a:ext cx="1227" cy="1137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贰</a:t>
              </a:r>
            </a:p>
          </p:txBody>
        </p:sp>
        <p:sp>
          <p:nvSpPr>
            <p:cNvPr id="42" name="椭圆 41"/>
            <p:cNvSpPr/>
            <p:nvPr/>
          </p:nvSpPr>
          <p:spPr>
            <a:xfrm>
              <a:off x="7350" y="5200"/>
              <a:ext cx="1227" cy="1137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叁</a:t>
              </a:r>
            </a:p>
          </p:txBody>
        </p:sp>
        <p:sp>
          <p:nvSpPr>
            <p:cNvPr id="43" name="椭圆 42"/>
            <p:cNvSpPr/>
            <p:nvPr/>
          </p:nvSpPr>
          <p:spPr>
            <a:xfrm>
              <a:off x="7350" y="6546"/>
              <a:ext cx="1227" cy="1137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肆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9090" y="2560"/>
              <a:ext cx="10177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知识储备1</a:t>
              </a:r>
              <a:r>
                <a:rPr lang="en-US" altLang="zh-CN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—</a:t>
              </a:r>
              <a:r>
                <a:rPr lang="zh-CN" altLang="en-US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“习”美知天下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9090" y="3900"/>
              <a:ext cx="9928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知识储备2</a:t>
              </a:r>
              <a:r>
                <a:rPr lang="en-US" altLang="zh-CN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—</a:t>
              </a:r>
              <a:r>
                <a:rPr lang="zh-CN" altLang="en-US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“赏”美增见识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9090" y="5287"/>
              <a:ext cx="9811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知识储备3</a:t>
              </a:r>
              <a:r>
                <a:rPr lang="en-US" altLang="zh-CN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—</a:t>
              </a:r>
              <a:r>
                <a:rPr lang="zh-CN" altLang="en-US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“述”美展自信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9090" y="6633"/>
              <a:ext cx="9484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素养导读</a:t>
              </a:r>
              <a:r>
                <a:rPr lang="en-US" altLang="zh-CN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—</a:t>
              </a:r>
              <a:r>
                <a:rPr lang="zh-CN" altLang="en-US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“品”美入我心</a:t>
              </a:r>
            </a:p>
          </p:txBody>
        </p:sp>
        <p:sp>
          <p:nvSpPr>
            <p:cNvPr id="5" name="椭圆 4"/>
            <p:cNvSpPr/>
            <p:nvPr>
              <p:custDataLst>
                <p:tags r:id="rId1"/>
              </p:custDataLst>
            </p:nvPr>
          </p:nvSpPr>
          <p:spPr>
            <a:xfrm>
              <a:off x="7350" y="7894"/>
              <a:ext cx="1227" cy="1137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伍</a:t>
              </a:r>
            </a:p>
          </p:txBody>
        </p:sp>
        <p:sp>
          <p:nvSpPr>
            <p:cNvPr id="6" name="矩形 5"/>
            <p:cNvSpPr/>
            <p:nvPr>
              <p:custDataLst>
                <p:tags r:id="rId2"/>
              </p:custDataLst>
            </p:nvPr>
          </p:nvSpPr>
          <p:spPr>
            <a:xfrm>
              <a:off x="9128" y="8007"/>
              <a:ext cx="10867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佳文导读—“析”美做实践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bldLvl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395605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吉林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旅游资源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92405" y="1626870"/>
            <a:ext cx="3883025" cy="1190069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高句丽王城、王陵及贵族墓葬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椭圆 108"/>
          <p:cNvSpPr/>
          <p:nvPr>
            <p:custDataLst>
              <p:tags r:id="rId1"/>
            </p:custDataLst>
          </p:nvPr>
        </p:nvSpPr>
        <p:spPr>
          <a:xfrm>
            <a:off x="5218755" y="1477461"/>
            <a:ext cx="3806352" cy="1179895"/>
          </a:xfrm>
          <a:prstGeom prst="ellipse">
            <a:avLst/>
          </a:prstGeom>
          <a:gradFill flip="none" rotWithShape="1">
            <a:gsLst>
              <a:gs pos="47000">
                <a:srgbClr val="747474">
                  <a:alpha val="15000"/>
                </a:srgbClr>
              </a:gs>
              <a:gs pos="0">
                <a:schemeClr val="tx1">
                  <a:alpha val="23000"/>
                </a:schemeClr>
              </a:gs>
              <a:gs pos="100000">
                <a:srgbClr val="E8E8E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grpSp>
        <p:nvGrpSpPr>
          <p:cNvPr id="25" name="组合 110"/>
          <p:cNvGrpSpPr/>
          <p:nvPr/>
        </p:nvGrpSpPr>
        <p:grpSpPr>
          <a:xfrm>
            <a:off x="5386652" y="1743075"/>
            <a:ext cx="2202776" cy="4588933"/>
            <a:chOff x="5206229" y="1101404"/>
            <a:chExt cx="1646805" cy="45886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26" name="组合 111"/>
            <p:cNvGrpSpPr/>
            <p:nvPr/>
          </p:nvGrpSpPr>
          <p:grpSpPr>
            <a:xfrm>
              <a:off x="5624034" y="110140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8" name="圆角矩形 127"/>
              <p:cNvSpPr/>
              <p:nvPr>
                <p:custDataLst>
                  <p:tags r:id="rId28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圆角矩形 128"/>
              <p:cNvSpPr/>
              <p:nvPr>
                <p:custDataLst>
                  <p:tags r:id="rId29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3" name="梯形 112"/>
            <p:cNvSpPr/>
            <p:nvPr>
              <p:custDataLst>
                <p:tags r:id="rId23"/>
              </p:custDataLst>
            </p:nvPr>
          </p:nvSpPr>
          <p:spPr>
            <a:xfrm rot="16200000">
              <a:off x="3776493" y="2613514"/>
              <a:ext cx="4506278" cy="1646805"/>
            </a:xfrm>
            <a:prstGeom prst="trapezoid">
              <a:avLst>
                <a:gd name="adj" fmla="val 9948"/>
              </a:avLst>
            </a:prstGeom>
            <a:solidFill>
              <a:srgbClr val="869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113"/>
            <p:cNvGrpSpPr/>
            <p:nvPr/>
          </p:nvGrpSpPr>
          <p:grpSpPr>
            <a:xfrm>
              <a:off x="5767215" y="113674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6" name="任意多边形 125"/>
              <p:cNvSpPr/>
              <p:nvPr>
                <p:custDataLst>
                  <p:tags r:id="rId26"/>
                </p:custDataLst>
              </p:nvPr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任意多边形 126"/>
              <p:cNvSpPr/>
              <p:nvPr>
                <p:custDataLst>
                  <p:tags r:id="rId27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" name="组合 114"/>
            <p:cNvGrpSpPr/>
            <p:nvPr/>
          </p:nvGrpSpPr>
          <p:grpSpPr>
            <a:xfrm>
              <a:off x="5557148" y="1390171"/>
              <a:ext cx="1000117" cy="2076899"/>
              <a:chOff x="4137594" y="-68669"/>
              <a:chExt cx="1000117" cy="2076899"/>
            </a:xfrm>
            <a:scene3d>
              <a:camera prst="perspectiveFront">
                <a:rot lat="0" lon="1799981" rev="0"/>
              </a:camera>
              <a:lightRig rig="threePt" dir="t"/>
            </a:scene3d>
          </p:grpSpPr>
          <p:sp>
            <p:nvSpPr>
              <p:cNvPr id="124" name="文本框 200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4137594" y="-68669"/>
                <a:ext cx="1000117" cy="3693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文本框 201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4188959" y="1731248"/>
                <a:ext cx="895896" cy="2769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" name="组合 129"/>
          <p:cNvGrpSpPr/>
          <p:nvPr/>
        </p:nvGrpSpPr>
        <p:grpSpPr>
          <a:xfrm>
            <a:off x="7589676" y="1775933"/>
            <a:ext cx="2286000" cy="4556337"/>
            <a:chOff x="6732800" y="1129344"/>
            <a:chExt cx="2286396" cy="455572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2" name="组合 130"/>
            <p:cNvGrpSpPr/>
            <p:nvPr/>
          </p:nvGrpSpPr>
          <p:grpSpPr>
            <a:xfrm>
              <a:off x="7264831" y="1129344"/>
              <a:ext cx="860661" cy="1640723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145" name="圆角矩形 144"/>
              <p:cNvSpPr/>
              <p:nvPr>
                <p:custDataLst>
                  <p:tags r:id="rId21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圆角矩形 145"/>
              <p:cNvSpPr/>
              <p:nvPr>
                <p:custDataLst>
                  <p:tags r:id="rId22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2" name="梯形 131"/>
            <p:cNvSpPr/>
            <p:nvPr>
              <p:custDataLst>
                <p:tags r:id="rId16"/>
              </p:custDataLst>
            </p:nvPr>
          </p:nvSpPr>
          <p:spPr>
            <a:xfrm rot="5400000" flipH="1">
              <a:off x="5622899" y="2288769"/>
              <a:ext cx="4506198" cy="2286396"/>
            </a:xfrm>
            <a:prstGeom prst="trapezoid">
              <a:avLst>
                <a:gd name="adj" fmla="val 11105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组合 132"/>
            <p:cNvGrpSpPr/>
            <p:nvPr/>
          </p:nvGrpSpPr>
          <p:grpSpPr>
            <a:xfrm>
              <a:off x="7411034" y="1166629"/>
              <a:ext cx="568651" cy="996956"/>
              <a:chOff x="5695240" y="977137"/>
              <a:chExt cx="625516" cy="1096651"/>
            </a:xfrm>
            <a:scene3d>
              <a:camera prst="orthographicFront">
                <a:rot lat="20944032" lon="19239453" rev="161931"/>
              </a:camera>
              <a:lightRig rig="threePt" dir="t"/>
            </a:scene3d>
          </p:grpSpPr>
          <p:sp>
            <p:nvSpPr>
              <p:cNvPr id="143" name="任意多边形 142"/>
              <p:cNvSpPr/>
              <p:nvPr>
                <p:custDataLst>
                  <p:tags r:id="rId19"/>
                </p:custDataLst>
              </p:nvPr>
            </p:nvSpPr>
            <p:spPr bwMode="auto">
              <a:xfrm rot="5400000">
                <a:off x="5533885" y="1302922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38000">
                    <a:srgbClr val="E04949"/>
                  </a:gs>
                  <a:gs pos="0">
                    <a:srgbClr val="E04949"/>
                  </a:gs>
                  <a:gs pos="100000">
                    <a:srgbClr val="E04949"/>
                  </a:gs>
                </a:gsLst>
                <a:lin ang="0" scaled="0"/>
              </a:gra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任意多边形 143"/>
              <p:cNvSpPr/>
              <p:nvPr>
                <p:custDataLst>
                  <p:tags r:id="rId20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4" name="组合 133"/>
            <p:cNvGrpSpPr/>
            <p:nvPr/>
          </p:nvGrpSpPr>
          <p:grpSpPr>
            <a:xfrm>
              <a:off x="7196764" y="1383487"/>
              <a:ext cx="1000117" cy="2083561"/>
              <a:chOff x="4156909" y="-75353"/>
              <a:chExt cx="1000117" cy="2083561"/>
            </a:xfrm>
            <a:scene3d>
              <a:camera prst="perspectiveFront">
                <a:rot lat="0" lon="19799991" rev="0"/>
              </a:camera>
              <a:lightRig rig="threePt" dir="t"/>
            </a:scene3d>
          </p:grpSpPr>
          <p:sp>
            <p:nvSpPr>
              <p:cNvPr id="141" name="文本框 203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4156909" y="-75353"/>
                <a:ext cx="1000117" cy="3692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文本框 204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4188959" y="1731246"/>
                <a:ext cx="895896" cy="276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7" name="组合 146"/>
          <p:cNvGrpSpPr/>
          <p:nvPr/>
        </p:nvGrpSpPr>
        <p:grpSpPr>
          <a:xfrm>
            <a:off x="9810063" y="1495848"/>
            <a:ext cx="2304627" cy="5212080"/>
            <a:chOff x="8500219" y="784648"/>
            <a:chExt cx="2195600" cy="506713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8" name="组合 147"/>
            <p:cNvGrpSpPr/>
            <p:nvPr/>
          </p:nvGrpSpPr>
          <p:grpSpPr>
            <a:xfrm>
              <a:off x="8910113" y="111029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5" name="圆角矩形 164"/>
              <p:cNvSpPr/>
              <p:nvPr>
                <p:custDataLst>
                  <p:tags r:id="rId14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6" name="圆角矩形 165"/>
              <p:cNvSpPr/>
              <p:nvPr>
                <p:custDataLst>
                  <p:tags r:id="rId15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9" name="椭圆 148"/>
            <p:cNvSpPr/>
            <p:nvPr>
              <p:custDataLst>
                <p:tags r:id="rId8"/>
              </p:custDataLst>
            </p:nvPr>
          </p:nvSpPr>
          <p:spPr>
            <a:xfrm rot="5400000">
              <a:off x="7505773" y="2830722"/>
              <a:ext cx="5067134" cy="974986"/>
            </a:xfrm>
            <a:prstGeom prst="ellipse">
              <a:avLst/>
            </a:prstGeom>
            <a:gradFill flip="none" rotWithShape="1">
              <a:gsLst>
                <a:gs pos="47000">
                  <a:srgbClr val="747474">
                    <a:alpha val="15000"/>
                  </a:srgbClr>
                </a:gs>
                <a:gs pos="0">
                  <a:schemeClr val="tx1">
                    <a:alpha val="23000"/>
                  </a:schemeClr>
                </a:gs>
                <a:gs pos="100000">
                  <a:srgbClr val="E8E8E8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梯形 149"/>
            <p:cNvSpPr/>
            <p:nvPr>
              <p:custDataLst>
                <p:tags r:id="rId9"/>
              </p:custDataLst>
            </p:nvPr>
          </p:nvSpPr>
          <p:spPr>
            <a:xfrm rot="16200000">
              <a:off x="7410163" y="2200660"/>
              <a:ext cx="4375712" cy="2195600"/>
            </a:xfrm>
            <a:prstGeom prst="trapezoid">
              <a:avLst>
                <a:gd name="adj" fmla="val 11105"/>
              </a:avLst>
            </a:prstGeom>
            <a:solidFill>
              <a:srgbClr val="769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9" name="组合 150"/>
            <p:cNvGrpSpPr/>
            <p:nvPr/>
          </p:nvGrpSpPr>
          <p:grpSpPr>
            <a:xfrm>
              <a:off x="9053294" y="114563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3" name="任意多边形 162"/>
              <p:cNvSpPr/>
              <p:nvPr>
                <p:custDataLst>
                  <p:tags r:id="rId12"/>
                </p:custDataLst>
              </p:nvPr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任意多边形 163"/>
              <p:cNvSpPr/>
              <p:nvPr>
                <p:custDataLst>
                  <p:tags r:id="rId13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组合 151"/>
            <p:cNvGrpSpPr/>
            <p:nvPr/>
          </p:nvGrpSpPr>
          <p:grpSpPr>
            <a:xfrm>
              <a:off x="8841962" y="1405447"/>
              <a:ext cx="1000117" cy="2053937"/>
              <a:chOff x="4118196" y="-53393"/>
              <a:chExt cx="1000117" cy="2053937"/>
            </a:xfrm>
            <a:scene3d>
              <a:camera prst="perspectiveFront">
                <a:rot lat="0" lon="1800000" rev="0"/>
              </a:camera>
              <a:lightRig rig="threePt" dir="t"/>
            </a:scene3d>
          </p:grpSpPr>
          <p:sp>
            <p:nvSpPr>
              <p:cNvPr id="161" name="文本框 206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4118196" y="-53393"/>
                <a:ext cx="1000117" cy="3590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文本框 207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4188959" y="1731248"/>
                <a:ext cx="895896" cy="2692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416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45760" y="2893695"/>
            <a:ext cx="1975485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高句丽王城、王陵及贵族墓</a:t>
            </a:r>
            <a:r>
              <a:rPr lang="zh-CN" altLang="zh-CN" sz="20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葬主</a:t>
            </a:r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要包括五女山城</a:t>
            </a: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(</a:t>
            </a:r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辽宁）、国内城、丸都山城、</a:t>
            </a: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12</a:t>
            </a:r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座王陵、</a:t>
            </a: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26</a:t>
            </a:r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座贵族墓葬、好太王碑和将军坟一号陪</a:t>
            </a:r>
            <a:r>
              <a:rPr lang="zh-CN" altLang="zh-CN" sz="20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冢</a:t>
            </a:r>
            <a:r>
              <a:rPr lang="zh-CN" altLang="en-US" sz="20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zh-CN" altLang="en-US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417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24750" y="2930168"/>
            <a:ext cx="226123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 smtClean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高句丽王城、王陵及贵族墓葬</a:t>
            </a:r>
            <a:r>
              <a:rPr lang="zh-CN" altLang="zh-CN" sz="2000" dirty="0" smtClean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位</a:t>
            </a:r>
            <a:r>
              <a:rPr lang="zh-CN" altLang="zh-CN" sz="2000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于吉林省集安市和辽宁省桓仁县。集安的将军坟有“东方金字塔”之称。</a:t>
            </a:r>
            <a:endParaRPr lang="zh-CN" altLang="en-US" sz="2000" dirty="0">
              <a:solidFill>
                <a:schemeClr val="accent6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18" name="文本框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88220" y="2657475"/>
            <a:ext cx="206883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             </a:t>
            </a:r>
          </a:p>
          <a:p>
            <a:pPr eaLnBrk="1" hangingPunct="1"/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桓仁与集安是高句丽政权早中期的政治、文化、经济中心所在，累计共</a:t>
            </a: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463 </a:t>
            </a:r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年，是高句丽文化遗产分布最集中的地区。</a:t>
            </a:r>
            <a:endParaRPr lang="zh-CN" altLang="en-US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5" y="2990900"/>
            <a:ext cx="4510959" cy="2814364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55" name="图片 54" descr="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5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6" name="矩形 55"/>
            <p:cNvSpPr/>
            <p:nvPr>
              <p:custDataLst>
                <p:tags r:id="rId7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学习情景二</a:t>
              </a:r>
              <a:r>
                <a:rPr lang="en-US" altLang="zh-CN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白山松水—吉林省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57" name="Freeform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37443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专题二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7416" grpId="0"/>
      <p:bldP spid="17417" grpId="0"/>
      <p:bldP spid="174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395605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吉林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旅游资源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92405" y="1626870"/>
            <a:ext cx="4536237" cy="759182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伪满皇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宫博物院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椭圆 108"/>
          <p:cNvSpPr/>
          <p:nvPr>
            <p:custDataLst>
              <p:tags r:id="rId1"/>
            </p:custDataLst>
          </p:nvPr>
        </p:nvSpPr>
        <p:spPr>
          <a:xfrm>
            <a:off x="5218755" y="1477461"/>
            <a:ext cx="3806352" cy="1179895"/>
          </a:xfrm>
          <a:prstGeom prst="ellipse">
            <a:avLst/>
          </a:prstGeom>
          <a:gradFill flip="none" rotWithShape="1">
            <a:gsLst>
              <a:gs pos="47000">
                <a:srgbClr val="747474">
                  <a:alpha val="15000"/>
                </a:srgbClr>
              </a:gs>
              <a:gs pos="0">
                <a:schemeClr val="tx1">
                  <a:alpha val="23000"/>
                </a:schemeClr>
              </a:gs>
              <a:gs pos="100000">
                <a:srgbClr val="E8E8E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grpSp>
        <p:nvGrpSpPr>
          <p:cNvPr id="25" name="组合 110"/>
          <p:cNvGrpSpPr/>
          <p:nvPr/>
        </p:nvGrpSpPr>
        <p:grpSpPr>
          <a:xfrm>
            <a:off x="5386652" y="1743075"/>
            <a:ext cx="2202776" cy="4588933"/>
            <a:chOff x="5206229" y="1101404"/>
            <a:chExt cx="1646805" cy="45886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26" name="组合 111"/>
            <p:cNvGrpSpPr/>
            <p:nvPr/>
          </p:nvGrpSpPr>
          <p:grpSpPr>
            <a:xfrm>
              <a:off x="5624034" y="110140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8" name="圆角矩形 127"/>
              <p:cNvSpPr/>
              <p:nvPr>
                <p:custDataLst>
                  <p:tags r:id="rId28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圆角矩形 128"/>
              <p:cNvSpPr/>
              <p:nvPr>
                <p:custDataLst>
                  <p:tags r:id="rId29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3" name="梯形 112"/>
            <p:cNvSpPr/>
            <p:nvPr>
              <p:custDataLst>
                <p:tags r:id="rId23"/>
              </p:custDataLst>
            </p:nvPr>
          </p:nvSpPr>
          <p:spPr>
            <a:xfrm rot="16200000">
              <a:off x="3776493" y="2613514"/>
              <a:ext cx="4506278" cy="1646805"/>
            </a:xfrm>
            <a:prstGeom prst="trapezoid">
              <a:avLst>
                <a:gd name="adj" fmla="val 9948"/>
              </a:avLst>
            </a:prstGeom>
            <a:solidFill>
              <a:srgbClr val="869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113"/>
            <p:cNvGrpSpPr/>
            <p:nvPr/>
          </p:nvGrpSpPr>
          <p:grpSpPr>
            <a:xfrm>
              <a:off x="5767215" y="113674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6" name="任意多边形 125"/>
              <p:cNvSpPr/>
              <p:nvPr>
                <p:custDataLst>
                  <p:tags r:id="rId26"/>
                </p:custDataLst>
              </p:nvPr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任意多边形 126"/>
              <p:cNvSpPr/>
              <p:nvPr>
                <p:custDataLst>
                  <p:tags r:id="rId27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" name="组合 114"/>
            <p:cNvGrpSpPr/>
            <p:nvPr/>
          </p:nvGrpSpPr>
          <p:grpSpPr>
            <a:xfrm>
              <a:off x="5557148" y="1390171"/>
              <a:ext cx="1000117" cy="2076899"/>
              <a:chOff x="4137594" y="-68669"/>
              <a:chExt cx="1000117" cy="2076899"/>
            </a:xfrm>
            <a:scene3d>
              <a:camera prst="perspectiveFront">
                <a:rot lat="0" lon="1799981" rev="0"/>
              </a:camera>
              <a:lightRig rig="threePt" dir="t"/>
            </a:scene3d>
          </p:grpSpPr>
          <p:sp>
            <p:nvSpPr>
              <p:cNvPr id="124" name="文本框 200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4137594" y="-68669"/>
                <a:ext cx="1000117" cy="3693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文本框 201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4188959" y="1731248"/>
                <a:ext cx="895896" cy="2769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" name="组合 129"/>
          <p:cNvGrpSpPr/>
          <p:nvPr/>
        </p:nvGrpSpPr>
        <p:grpSpPr>
          <a:xfrm>
            <a:off x="7589676" y="1775933"/>
            <a:ext cx="2286000" cy="4556337"/>
            <a:chOff x="6732800" y="1129344"/>
            <a:chExt cx="2286396" cy="455572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2" name="组合 130"/>
            <p:cNvGrpSpPr/>
            <p:nvPr/>
          </p:nvGrpSpPr>
          <p:grpSpPr>
            <a:xfrm>
              <a:off x="7264831" y="1129344"/>
              <a:ext cx="860661" cy="1640723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145" name="圆角矩形 144"/>
              <p:cNvSpPr/>
              <p:nvPr>
                <p:custDataLst>
                  <p:tags r:id="rId21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圆角矩形 145"/>
              <p:cNvSpPr/>
              <p:nvPr>
                <p:custDataLst>
                  <p:tags r:id="rId22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2" name="梯形 131"/>
            <p:cNvSpPr/>
            <p:nvPr>
              <p:custDataLst>
                <p:tags r:id="rId16"/>
              </p:custDataLst>
            </p:nvPr>
          </p:nvSpPr>
          <p:spPr>
            <a:xfrm rot="5400000" flipH="1">
              <a:off x="5622899" y="2288769"/>
              <a:ext cx="4506198" cy="2286396"/>
            </a:xfrm>
            <a:prstGeom prst="trapezoid">
              <a:avLst>
                <a:gd name="adj" fmla="val 11105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组合 132"/>
            <p:cNvGrpSpPr/>
            <p:nvPr/>
          </p:nvGrpSpPr>
          <p:grpSpPr>
            <a:xfrm>
              <a:off x="7411034" y="1166629"/>
              <a:ext cx="568651" cy="996956"/>
              <a:chOff x="5695240" y="977137"/>
              <a:chExt cx="625516" cy="1096651"/>
            </a:xfrm>
            <a:scene3d>
              <a:camera prst="orthographicFront">
                <a:rot lat="20944032" lon="19239453" rev="161931"/>
              </a:camera>
              <a:lightRig rig="threePt" dir="t"/>
            </a:scene3d>
          </p:grpSpPr>
          <p:sp>
            <p:nvSpPr>
              <p:cNvPr id="143" name="任意多边形 142"/>
              <p:cNvSpPr/>
              <p:nvPr>
                <p:custDataLst>
                  <p:tags r:id="rId19"/>
                </p:custDataLst>
              </p:nvPr>
            </p:nvSpPr>
            <p:spPr bwMode="auto">
              <a:xfrm rot="5400000">
                <a:off x="5533885" y="1302922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38000">
                    <a:srgbClr val="E04949"/>
                  </a:gs>
                  <a:gs pos="0">
                    <a:srgbClr val="E04949"/>
                  </a:gs>
                  <a:gs pos="100000">
                    <a:srgbClr val="E04949"/>
                  </a:gs>
                </a:gsLst>
                <a:lin ang="0" scaled="0"/>
              </a:gra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任意多边形 143"/>
              <p:cNvSpPr/>
              <p:nvPr>
                <p:custDataLst>
                  <p:tags r:id="rId20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4" name="组合 133"/>
            <p:cNvGrpSpPr/>
            <p:nvPr/>
          </p:nvGrpSpPr>
          <p:grpSpPr>
            <a:xfrm>
              <a:off x="7196764" y="1383487"/>
              <a:ext cx="1000117" cy="2083561"/>
              <a:chOff x="4156909" y="-75353"/>
              <a:chExt cx="1000117" cy="2083561"/>
            </a:xfrm>
            <a:scene3d>
              <a:camera prst="perspectiveFront">
                <a:rot lat="0" lon="19799991" rev="0"/>
              </a:camera>
              <a:lightRig rig="threePt" dir="t"/>
            </a:scene3d>
          </p:grpSpPr>
          <p:sp>
            <p:nvSpPr>
              <p:cNvPr id="141" name="文本框 203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4156909" y="-75353"/>
                <a:ext cx="1000117" cy="3692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文本框 204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4188959" y="1731246"/>
                <a:ext cx="895896" cy="276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7" name="组合 146"/>
          <p:cNvGrpSpPr/>
          <p:nvPr/>
        </p:nvGrpSpPr>
        <p:grpSpPr>
          <a:xfrm>
            <a:off x="9810063" y="1495848"/>
            <a:ext cx="2304627" cy="5212080"/>
            <a:chOff x="8500219" y="784648"/>
            <a:chExt cx="2195600" cy="506713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8" name="组合 147"/>
            <p:cNvGrpSpPr/>
            <p:nvPr/>
          </p:nvGrpSpPr>
          <p:grpSpPr>
            <a:xfrm>
              <a:off x="8910113" y="111029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5" name="圆角矩形 164"/>
              <p:cNvSpPr/>
              <p:nvPr>
                <p:custDataLst>
                  <p:tags r:id="rId14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6" name="圆角矩形 165"/>
              <p:cNvSpPr/>
              <p:nvPr>
                <p:custDataLst>
                  <p:tags r:id="rId15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9" name="椭圆 148"/>
            <p:cNvSpPr/>
            <p:nvPr>
              <p:custDataLst>
                <p:tags r:id="rId8"/>
              </p:custDataLst>
            </p:nvPr>
          </p:nvSpPr>
          <p:spPr>
            <a:xfrm rot="5400000">
              <a:off x="7505773" y="2830722"/>
              <a:ext cx="5067134" cy="974986"/>
            </a:xfrm>
            <a:prstGeom prst="ellipse">
              <a:avLst/>
            </a:prstGeom>
            <a:gradFill flip="none" rotWithShape="1">
              <a:gsLst>
                <a:gs pos="47000">
                  <a:srgbClr val="747474">
                    <a:alpha val="15000"/>
                  </a:srgbClr>
                </a:gs>
                <a:gs pos="0">
                  <a:schemeClr val="tx1">
                    <a:alpha val="23000"/>
                  </a:schemeClr>
                </a:gs>
                <a:gs pos="100000">
                  <a:srgbClr val="E8E8E8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梯形 149"/>
            <p:cNvSpPr/>
            <p:nvPr>
              <p:custDataLst>
                <p:tags r:id="rId9"/>
              </p:custDataLst>
            </p:nvPr>
          </p:nvSpPr>
          <p:spPr>
            <a:xfrm rot="16200000">
              <a:off x="7410163" y="2200660"/>
              <a:ext cx="4375712" cy="2195600"/>
            </a:xfrm>
            <a:prstGeom prst="trapezoid">
              <a:avLst>
                <a:gd name="adj" fmla="val 11105"/>
              </a:avLst>
            </a:prstGeom>
            <a:solidFill>
              <a:srgbClr val="769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9" name="组合 150"/>
            <p:cNvGrpSpPr/>
            <p:nvPr/>
          </p:nvGrpSpPr>
          <p:grpSpPr>
            <a:xfrm>
              <a:off x="9053294" y="114563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3" name="任意多边形 162"/>
              <p:cNvSpPr/>
              <p:nvPr>
                <p:custDataLst>
                  <p:tags r:id="rId12"/>
                </p:custDataLst>
              </p:nvPr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任意多边形 163"/>
              <p:cNvSpPr/>
              <p:nvPr>
                <p:custDataLst>
                  <p:tags r:id="rId13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组合 151"/>
            <p:cNvGrpSpPr/>
            <p:nvPr/>
          </p:nvGrpSpPr>
          <p:grpSpPr>
            <a:xfrm>
              <a:off x="8841962" y="1405447"/>
              <a:ext cx="1000117" cy="2053937"/>
              <a:chOff x="4118196" y="-53393"/>
              <a:chExt cx="1000117" cy="2053937"/>
            </a:xfrm>
            <a:scene3d>
              <a:camera prst="perspectiveFront">
                <a:rot lat="0" lon="1800000" rev="0"/>
              </a:camera>
              <a:lightRig rig="threePt" dir="t"/>
            </a:scene3d>
          </p:grpSpPr>
          <p:sp>
            <p:nvSpPr>
              <p:cNvPr id="161" name="文本框 206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4118196" y="-53393"/>
                <a:ext cx="1000117" cy="3590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文本框 207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4188959" y="1731248"/>
                <a:ext cx="895896" cy="2692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416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45760" y="2893695"/>
            <a:ext cx="1975485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伪满皇宫博物</a:t>
            </a:r>
            <a:r>
              <a:rPr lang="zh-CN" altLang="zh-CN" sz="20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院位</a:t>
            </a:r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于长春市光复路北</a:t>
            </a: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</a:t>
            </a:r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号，是中国现存的三大宫廷遗址之一。</a:t>
            </a:r>
            <a:endParaRPr lang="zh-CN" altLang="en-US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417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24750" y="2850515"/>
            <a:ext cx="226123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伪满皇宫是中国清朝末代皇帝爱新觉罗·溥仪充当伪满洲国皇帝时居住的宫殿，是日本帝国主义武力侵占中国东北、推行法西斯殖民统治的历史见证</a:t>
            </a:r>
            <a:endParaRPr lang="zh-CN" altLang="en-US" sz="2000" dirty="0">
              <a:solidFill>
                <a:schemeClr val="accent6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18" name="文本框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88220" y="2664202"/>
            <a:ext cx="220218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             </a:t>
            </a:r>
          </a:p>
          <a:p>
            <a:pPr eaLnBrk="1" hangingPunct="1"/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伪满皇宫可分为进行政治活动的外廷和日常生活的内廷两部分，现分别辟为伪满皇宫陈列馆和伪满帝宫陈列馆。</a:t>
            </a:r>
            <a:endParaRPr lang="zh-CN" altLang="en-US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9" y="2520012"/>
            <a:ext cx="3894365" cy="3368246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55" name="图片 54" descr="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5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6" name="矩形 55"/>
            <p:cNvSpPr/>
            <p:nvPr>
              <p:custDataLst>
                <p:tags r:id="rId7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学习情景二</a:t>
              </a:r>
              <a:r>
                <a:rPr lang="en-US" altLang="zh-CN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白山松水—吉林省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57" name="Freeform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37443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专题二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7416" grpId="0"/>
      <p:bldP spid="17417" grpId="0"/>
      <p:bldP spid="174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395605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吉林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旅游资源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92405" y="1626870"/>
            <a:ext cx="5147945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（四）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净月潭景区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椭圆 108"/>
          <p:cNvSpPr/>
          <p:nvPr>
            <p:custDataLst>
              <p:tags r:id="rId1"/>
            </p:custDataLst>
          </p:nvPr>
        </p:nvSpPr>
        <p:spPr>
          <a:xfrm>
            <a:off x="5218755" y="1477461"/>
            <a:ext cx="3806352" cy="1179895"/>
          </a:xfrm>
          <a:prstGeom prst="ellipse">
            <a:avLst/>
          </a:prstGeom>
          <a:gradFill flip="none" rotWithShape="1">
            <a:gsLst>
              <a:gs pos="47000">
                <a:srgbClr val="747474">
                  <a:alpha val="15000"/>
                </a:srgbClr>
              </a:gs>
              <a:gs pos="0">
                <a:schemeClr val="tx1">
                  <a:alpha val="23000"/>
                </a:schemeClr>
              </a:gs>
              <a:gs pos="100000">
                <a:srgbClr val="E8E8E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grpSp>
        <p:nvGrpSpPr>
          <p:cNvPr id="25" name="组合 110"/>
          <p:cNvGrpSpPr/>
          <p:nvPr/>
        </p:nvGrpSpPr>
        <p:grpSpPr>
          <a:xfrm>
            <a:off x="5386652" y="1743075"/>
            <a:ext cx="2202776" cy="4588933"/>
            <a:chOff x="5206229" y="1101404"/>
            <a:chExt cx="1646805" cy="45886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26" name="组合 111"/>
            <p:cNvGrpSpPr/>
            <p:nvPr/>
          </p:nvGrpSpPr>
          <p:grpSpPr>
            <a:xfrm>
              <a:off x="5624034" y="110140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8" name="圆角矩形 127"/>
              <p:cNvSpPr/>
              <p:nvPr>
                <p:custDataLst>
                  <p:tags r:id="rId28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圆角矩形 128"/>
              <p:cNvSpPr/>
              <p:nvPr>
                <p:custDataLst>
                  <p:tags r:id="rId29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3" name="梯形 112"/>
            <p:cNvSpPr/>
            <p:nvPr>
              <p:custDataLst>
                <p:tags r:id="rId23"/>
              </p:custDataLst>
            </p:nvPr>
          </p:nvSpPr>
          <p:spPr>
            <a:xfrm rot="16200000">
              <a:off x="3776493" y="2613514"/>
              <a:ext cx="4506278" cy="1646805"/>
            </a:xfrm>
            <a:prstGeom prst="trapezoid">
              <a:avLst>
                <a:gd name="adj" fmla="val 9948"/>
              </a:avLst>
            </a:prstGeom>
            <a:solidFill>
              <a:srgbClr val="869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113"/>
            <p:cNvGrpSpPr/>
            <p:nvPr/>
          </p:nvGrpSpPr>
          <p:grpSpPr>
            <a:xfrm>
              <a:off x="5767215" y="113674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6" name="任意多边形 125"/>
              <p:cNvSpPr/>
              <p:nvPr>
                <p:custDataLst>
                  <p:tags r:id="rId26"/>
                </p:custDataLst>
              </p:nvPr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任意多边形 126"/>
              <p:cNvSpPr/>
              <p:nvPr>
                <p:custDataLst>
                  <p:tags r:id="rId27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" name="组合 114"/>
            <p:cNvGrpSpPr/>
            <p:nvPr/>
          </p:nvGrpSpPr>
          <p:grpSpPr>
            <a:xfrm>
              <a:off x="5557148" y="1390171"/>
              <a:ext cx="1000117" cy="2076899"/>
              <a:chOff x="4137594" y="-68669"/>
              <a:chExt cx="1000117" cy="2076899"/>
            </a:xfrm>
            <a:scene3d>
              <a:camera prst="perspectiveFront">
                <a:rot lat="0" lon="1799981" rev="0"/>
              </a:camera>
              <a:lightRig rig="threePt" dir="t"/>
            </a:scene3d>
          </p:grpSpPr>
          <p:sp>
            <p:nvSpPr>
              <p:cNvPr id="124" name="文本框 200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4137594" y="-68669"/>
                <a:ext cx="1000117" cy="3693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文本框 201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4188959" y="1731248"/>
                <a:ext cx="895896" cy="2769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" name="组合 129"/>
          <p:cNvGrpSpPr/>
          <p:nvPr/>
        </p:nvGrpSpPr>
        <p:grpSpPr>
          <a:xfrm>
            <a:off x="7589676" y="1775933"/>
            <a:ext cx="2286000" cy="4556337"/>
            <a:chOff x="6732800" y="1129344"/>
            <a:chExt cx="2286396" cy="455572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2" name="组合 130"/>
            <p:cNvGrpSpPr/>
            <p:nvPr/>
          </p:nvGrpSpPr>
          <p:grpSpPr>
            <a:xfrm>
              <a:off x="7264831" y="1129344"/>
              <a:ext cx="860661" cy="1640723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145" name="圆角矩形 144"/>
              <p:cNvSpPr/>
              <p:nvPr>
                <p:custDataLst>
                  <p:tags r:id="rId21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圆角矩形 145"/>
              <p:cNvSpPr/>
              <p:nvPr>
                <p:custDataLst>
                  <p:tags r:id="rId22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2" name="梯形 131"/>
            <p:cNvSpPr/>
            <p:nvPr>
              <p:custDataLst>
                <p:tags r:id="rId16"/>
              </p:custDataLst>
            </p:nvPr>
          </p:nvSpPr>
          <p:spPr>
            <a:xfrm rot="5400000" flipH="1">
              <a:off x="5622899" y="2288769"/>
              <a:ext cx="4506198" cy="2286396"/>
            </a:xfrm>
            <a:prstGeom prst="trapezoid">
              <a:avLst>
                <a:gd name="adj" fmla="val 11105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组合 132"/>
            <p:cNvGrpSpPr/>
            <p:nvPr/>
          </p:nvGrpSpPr>
          <p:grpSpPr>
            <a:xfrm>
              <a:off x="7411034" y="1166629"/>
              <a:ext cx="568651" cy="996956"/>
              <a:chOff x="5695240" y="977137"/>
              <a:chExt cx="625516" cy="1096651"/>
            </a:xfrm>
            <a:scene3d>
              <a:camera prst="orthographicFront">
                <a:rot lat="20944032" lon="19239453" rev="161931"/>
              </a:camera>
              <a:lightRig rig="threePt" dir="t"/>
            </a:scene3d>
          </p:grpSpPr>
          <p:sp>
            <p:nvSpPr>
              <p:cNvPr id="143" name="任意多边形 142"/>
              <p:cNvSpPr/>
              <p:nvPr>
                <p:custDataLst>
                  <p:tags r:id="rId19"/>
                </p:custDataLst>
              </p:nvPr>
            </p:nvSpPr>
            <p:spPr bwMode="auto">
              <a:xfrm rot="5400000">
                <a:off x="5533885" y="1302922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38000">
                    <a:srgbClr val="E04949"/>
                  </a:gs>
                  <a:gs pos="0">
                    <a:srgbClr val="E04949"/>
                  </a:gs>
                  <a:gs pos="100000">
                    <a:srgbClr val="E04949"/>
                  </a:gs>
                </a:gsLst>
                <a:lin ang="0" scaled="0"/>
              </a:gra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任意多边形 143"/>
              <p:cNvSpPr/>
              <p:nvPr>
                <p:custDataLst>
                  <p:tags r:id="rId20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4" name="组合 133"/>
            <p:cNvGrpSpPr/>
            <p:nvPr/>
          </p:nvGrpSpPr>
          <p:grpSpPr>
            <a:xfrm>
              <a:off x="7196764" y="1383487"/>
              <a:ext cx="1000117" cy="2083561"/>
              <a:chOff x="4156909" y="-75353"/>
              <a:chExt cx="1000117" cy="2083561"/>
            </a:xfrm>
            <a:scene3d>
              <a:camera prst="perspectiveFront">
                <a:rot lat="0" lon="19799991" rev="0"/>
              </a:camera>
              <a:lightRig rig="threePt" dir="t"/>
            </a:scene3d>
          </p:grpSpPr>
          <p:sp>
            <p:nvSpPr>
              <p:cNvPr id="141" name="文本框 203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4156909" y="-75353"/>
                <a:ext cx="1000117" cy="3692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文本框 204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4188959" y="1731246"/>
                <a:ext cx="895896" cy="276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7" name="组合 146"/>
          <p:cNvGrpSpPr/>
          <p:nvPr/>
        </p:nvGrpSpPr>
        <p:grpSpPr>
          <a:xfrm>
            <a:off x="9810063" y="1495848"/>
            <a:ext cx="2304627" cy="5212080"/>
            <a:chOff x="8500219" y="784648"/>
            <a:chExt cx="2195600" cy="506713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8" name="组合 147"/>
            <p:cNvGrpSpPr/>
            <p:nvPr/>
          </p:nvGrpSpPr>
          <p:grpSpPr>
            <a:xfrm>
              <a:off x="8910113" y="111029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5" name="圆角矩形 164"/>
              <p:cNvSpPr/>
              <p:nvPr>
                <p:custDataLst>
                  <p:tags r:id="rId14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6" name="圆角矩形 165"/>
              <p:cNvSpPr/>
              <p:nvPr>
                <p:custDataLst>
                  <p:tags r:id="rId15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9" name="椭圆 148"/>
            <p:cNvSpPr/>
            <p:nvPr>
              <p:custDataLst>
                <p:tags r:id="rId8"/>
              </p:custDataLst>
            </p:nvPr>
          </p:nvSpPr>
          <p:spPr>
            <a:xfrm rot="5400000">
              <a:off x="7505773" y="2830722"/>
              <a:ext cx="5067134" cy="974986"/>
            </a:xfrm>
            <a:prstGeom prst="ellipse">
              <a:avLst/>
            </a:prstGeom>
            <a:gradFill flip="none" rotWithShape="1">
              <a:gsLst>
                <a:gs pos="47000">
                  <a:srgbClr val="747474">
                    <a:alpha val="15000"/>
                  </a:srgbClr>
                </a:gs>
                <a:gs pos="0">
                  <a:schemeClr val="tx1">
                    <a:alpha val="23000"/>
                  </a:schemeClr>
                </a:gs>
                <a:gs pos="100000">
                  <a:srgbClr val="E8E8E8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梯形 149"/>
            <p:cNvSpPr/>
            <p:nvPr>
              <p:custDataLst>
                <p:tags r:id="rId9"/>
              </p:custDataLst>
            </p:nvPr>
          </p:nvSpPr>
          <p:spPr>
            <a:xfrm rot="16200000">
              <a:off x="7410163" y="2200660"/>
              <a:ext cx="4375712" cy="2195600"/>
            </a:xfrm>
            <a:prstGeom prst="trapezoid">
              <a:avLst>
                <a:gd name="adj" fmla="val 11105"/>
              </a:avLst>
            </a:prstGeom>
            <a:solidFill>
              <a:srgbClr val="769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9" name="组合 150"/>
            <p:cNvGrpSpPr/>
            <p:nvPr/>
          </p:nvGrpSpPr>
          <p:grpSpPr>
            <a:xfrm>
              <a:off x="9053294" y="114563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3" name="任意多边形 162"/>
              <p:cNvSpPr/>
              <p:nvPr>
                <p:custDataLst>
                  <p:tags r:id="rId12"/>
                </p:custDataLst>
              </p:nvPr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任意多边形 163"/>
              <p:cNvSpPr/>
              <p:nvPr>
                <p:custDataLst>
                  <p:tags r:id="rId13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组合 151"/>
            <p:cNvGrpSpPr/>
            <p:nvPr/>
          </p:nvGrpSpPr>
          <p:grpSpPr>
            <a:xfrm>
              <a:off x="8841962" y="1405447"/>
              <a:ext cx="1000117" cy="2053937"/>
              <a:chOff x="4118196" y="-53393"/>
              <a:chExt cx="1000117" cy="2053937"/>
            </a:xfrm>
            <a:scene3d>
              <a:camera prst="perspectiveFront">
                <a:rot lat="0" lon="1800000" rev="0"/>
              </a:camera>
              <a:lightRig rig="threePt" dir="t"/>
            </a:scene3d>
          </p:grpSpPr>
          <p:sp>
            <p:nvSpPr>
              <p:cNvPr id="161" name="文本框 206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4118196" y="-53393"/>
                <a:ext cx="1000117" cy="3590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文本框 207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4188959" y="1731248"/>
                <a:ext cx="895896" cy="2692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416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45760" y="2867992"/>
            <a:ext cx="1975485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净月潭景</a:t>
            </a:r>
            <a:r>
              <a:rPr lang="zh-CN" altLang="zh-CN" sz="20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区位</a:t>
            </a:r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于长春市东南部长春净月经济开发区，景区面积为</a:t>
            </a: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96.38</a:t>
            </a:r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平方公里，其中水域面积为</a:t>
            </a: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5.3</a:t>
            </a:r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平方公里，森林覆盖率达到</a:t>
            </a: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96%</a:t>
            </a:r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以上。</a:t>
            </a:r>
            <a:endParaRPr lang="zh-CN" altLang="en-US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417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24750" y="2850515"/>
            <a:ext cx="226123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净月潭因形似弯月状而得名，与台湾日月潭互为姊妹潭，是“吉林八景”之一，被誉为“净月神秀”。 </a:t>
            </a:r>
            <a:endParaRPr lang="zh-CN" altLang="en-US" sz="2000" dirty="0">
              <a:solidFill>
                <a:schemeClr val="accent6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18" name="文本框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43286" y="2736210"/>
            <a:ext cx="220218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 </a:t>
            </a:r>
          </a:p>
          <a:p>
            <a:pPr eaLnBrk="1" hangingPunct="1"/>
            <a:r>
              <a:rPr lang="zh-CN" altLang="zh-CN" sz="2000" dirty="0">
                <a:solidFill>
                  <a:schemeClr val="bg1"/>
                </a:solidFill>
              </a:rPr>
              <a:t>净月潭是在</a:t>
            </a:r>
            <a:r>
              <a:rPr lang="en-US" altLang="zh-CN" sz="2000" dirty="0">
                <a:solidFill>
                  <a:schemeClr val="bg1"/>
                </a:solidFill>
              </a:rPr>
              <a:t>1934</a:t>
            </a:r>
            <a:r>
              <a:rPr lang="zh-CN" altLang="zh-CN" sz="2000" dirty="0">
                <a:solidFill>
                  <a:schemeClr val="bg1"/>
                </a:solidFill>
              </a:rPr>
              <a:t>年人工修建的第一座为长春市城区供水的水源地，在沦陷时期称“水源地”或“贮水池”。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59" y="2503737"/>
            <a:ext cx="4396667" cy="3416169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55" name="图片 54" descr="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5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6" name="矩形 55"/>
            <p:cNvSpPr/>
            <p:nvPr>
              <p:custDataLst>
                <p:tags r:id="rId7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学习情景二</a:t>
              </a:r>
              <a:r>
                <a:rPr lang="en-US" altLang="zh-CN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白山松水—吉林省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57" name="Freeform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37443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专题二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7416" grpId="0"/>
      <p:bldP spid="17417" grpId="0"/>
      <p:bldP spid="174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5" b="41437"/>
          <a:stretch>
            <a:fillRect/>
          </a:stretch>
        </p:blipFill>
        <p:spPr bwMode="auto">
          <a:xfrm>
            <a:off x="394495" y="2724151"/>
            <a:ext cx="11453284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0" b="35240"/>
          <a:stretch>
            <a:fillRect/>
          </a:stretch>
        </p:blipFill>
        <p:spPr bwMode="auto">
          <a:xfrm>
            <a:off x="1463412" y="1140884"/>
            <a:ext cx="8911167" cy="417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 bwMode="auto">
          <a:xfrm>
            <a:off x="3842545" y="2423584"/>
            <a:ext cx="5141383" cy="776816"/>
            <a:chOff x="4537" y="2862"/>
            <a:chExt cx="6073" cy="918"/>
          </a:xfrm>
        </p:grpSpPr>
        <p:sp>
          <p:nvSpPr>
            <p:cNvPr id="4101" name="文本框 4"/>
            <p:cNvSpPr txBox="1">
              <a:spLocks noChangeArrowheads="1"/>
            </p:cNvSpPr>
            <p:nvPr/>
          </p:nvSpPr>
          <p:spPr bwMode="auto">
            <a:xfrm>
              <a:off x="5456" y="2862"/>
              <a:ext cx="5154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入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4537" y="2930"/>
              <a:ext cx="918" cy="850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肆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淘宝店chenying0907出品 18"/>
          <p:cNvSpPr/>
          <p:nvPr>
            <p:custDataLst>
              <p:tags r:id="rId1"/>
            </p:custDataLst>
          </p:nvPr>
        </p:nvSpPr>
        <p:spPr>
          <a:xfrm flipH="1">
            <a:off x="198755" y="1217295"/>
            <a:ext cx="11900535" cy="534408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>
              <a:defRPr/>
            </a:pPr>
            <a:endParaRPr lang="zh-CN" altLang="en-US" sz="1865" noProof="1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0450" y="1484784"/>
            <a:ext cx="102971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杨靖宇是我国在东北抗日过程中不可忘却的一位人物。杨靖宇是中国共产党东北抗日联军的一位优秀的高级军事指挥将领。于</a:t>
            </a:r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1926</a:t>
            </a:r>
            <a:r>
              <a:rPr lang="zh-CN" altLang="zh-CN" sz="2800" dirty="0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年加入中国共产主义青年团，</a:t>
            </a:r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1927</a:t>
            </a:r>
            <a:r>
              <a:rPr lang="zh-CN" altLang="zh-CN" sz="2800" dirty="0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</a:t>
            </a:r>
            <a:r>
              <a:rPr lang="zh-CN" altLang="zh-CN" sz="2800" dirty="0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月加入中国共产党。杨靖宇将军在担任东北抗日联军第一路军总司令兼政治委员时期，曾经率领他的部队长期转战于长白山麓、松花江、鸭绿江畔，活动足迹遍及东北</a:t>
            </a:r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30</a:t>
            </a:r>
            <a:r>
              <a:rPr lang="zh-CN" altLang="zh-CN" sz="2800" dirty="0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个县左右。整个路线东起长白山，西抵辽河平原，南达黄海岸，在这样一个广大的地区，开展属于杨靖宇独特风格的游击战</a:t>
            </a:r>
            <a:endParaRPr lang="zh-CN" altLang="en-US" sz="2800" b="1" dirty="0">
              <a:solidFill>
                <a:schemeClr val="accent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1" name="图片 10" descr="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12" name="矩形 11"/>
            <p:cNvSpPr/>
            <p:nvPr>
              <p:custDataLst>
                <p:tags r:id="rId4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学习情景二</a:t>
              </a:r>
              <a:r>
                <a:rPr lang="en-US" altLang="zh-CN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白山松水—吉林省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3" name="Freeform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23886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专题二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5" b="41437"/>
          <a:stretch>
            <a:fillRect/>
          </a:stretch>
        </p:blipFill>
        <p:spPr bwMode="auto">
          <a:xfrm>
            <a:off x="394495" y="2724151"/>
            <a:ext cx="11453284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0" b="35240"/>
          <a:stretch>
            <a:fillRect/>
          </a:stretch>
        </p:blipFill>
        <p:spPr bwMode="auto">
          <a:xfrm>
            <a:off x="1463412" y="1140884"/>
            <a:ext cx="8911167" cy="417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 bwMode="auto">
          <a:xfrm>
            <a:off x="3842545" y="2423584"/>
            <a:ext cx="5141383" cy="776816"/>
            <a:chOff x="4537" y="2862"/>
            <a:chExt cx="6073" cy="918"/>
          </a:xfrm>
        </p:grpSpPr>
        <p:sp>
          <p:nvSpPr>
            <p:cNvPr id="4101" name="文本框 4"/>
            <p:cNvSpPr txBox="1">
              <a:spLocks noChangeArrowheads="1"/>
            </p:cNvSpPr>
            <p:nvPr/>
          </p:nvSpPr>
          <p:spPr bwMode="auto">
            <a:xfrm>
              <a:off x="5456" y="2862"/>
              <a:ext cx="5154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析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做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践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4537" y="2930"/>
              <a:ext cx="918" cy="850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伍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 220"/>
          <p:cNvSpPr/>
          <p:nvPr/>
        </p:nvSpPr>
        <p:spPr>
          <a:xfrm>
            <a:off x="2784212" y="1574801"/>
            <a:ext cx="8894233" cy="4620684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10250" name="文本框 1434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08120" y="2637155"/>
            <a:ext cx="62579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小吴通过系统学习，已经储备了相关知识，掌握了吉林省的代表性文旅资源，即将接待一个从北京来吉林省长白山天池的夕阳红旅游团，请帮小吴准备一篇长白山天池导游词并进行模拟讲解。</a:t>
            </a:r>
            <a:endParaRPr lang="zh-CN" altLang="en-US" sz="28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89965" y="1390015"/>
            <a:ext cx="2800350" cy="2416810"/>
            <a:chOff x="1559" y="2189"/>
            <a:chExt cx="4410" cy="3806"/>
          </a:xfrm>
        </p:grpSpPr>
        <p:sp>
          <p:nvSpPr>
            <p:cNvPr id="5" name="Freeform 5"/>
            <p:cNvSpPr/>
            <p:nvPr/>
          </p:nvSpPr>
          <p:spPr bwMode="auto">
            <a:xfrm>
              <a:off x="1559" y="2189"/>
              <a:ext cx="4411" cy="3807"/>
            </a:xfrm>
            <a:custGeom>
              <a:avLst/>
              <a:gdLst>
                <a:gd name="T0" fmla="*/ 455 w 455"/>
                <a:gd name="T1" fmla="*/ 0 h 457"/>
                <a:gd name="T2" fmla="*/ 333 w 455"/>
                <a:gd name="T3" fmla="*/ 0 h 457"/>
                <a:gd name="T4" fmla="*/ 0 w 455"/>
                <a:gd name="T5" fmla="*/ 333 h 457"/>
                <a:gd name="T6" fmla="*/ 0 w 455"/>
                <a:gd name="T7" fmla="*/ 455 h 457"/>
                <a:gd name="T8" fmla="*/ 77 w 455"/>
                <a:gd name="T9" fmla="*/ 456 h 457"/>
                <a:gd name="T10" fmla="*/ 326 w 455"/>
                <a:gd name="T11" fmla="*/ 457 h 457"/>
                <a:gd name="T12" fmla="*/ 335 w 455"/>
                <a:gd name="T13" fmla="*/ 457 h 457"/>
                <a:gd name="T14" fmla="*/ 455 w 455"/>
                <a:gd name="T15" fmla="*/ 347 h 457"/>
                <a:gd name="T16" fmla="*/ 455 w 455"/>
                <a:gd name="T17" fmla="*/ 345 h 457"/>
                <a:gd name="T18" fmla="*/ 455 w 455"/>
                <a:gd name="T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5" h="457">
                  <a:moveTo>
                    <a:pt x="455" y="0"/>
                  </a:moveTo>
                  <a:cubicBezTo>
                    <a:pt x="333" y="0"/>
                    <a:pt x="333" y="0"/>
                    <a:pt x="333" y="0"/>
                  </a:cubicBezTo>
                  <a:cubicBezTo>
                    <a:pt x="149" y="0"/>
                    <a:pt x="0" y="149"/>
                    <a:pt x="0" y="333"/>
                  </a:cubicBezTo>
                  <a:cubicBezTo>
                    <a:pt x="0" y="455"/>
                    <a:pt x="0" y="455"/>
                    <a:pt x="0" y="455"/>
                  </a:cubicBezTo>
                  <a:cubicBezTo>
                    <a:pt x="0" y="455"/>
                    <a:pt x="32" y="456"/>
                    <a:pt x="77" y="456"/>
                  </a:cubicBezTo>
                  <a:cubicBezTo>
                    <a:pt x="152" y="456"/>
                    <a:pt x="263" y="456"/>
                    <a:pt x="326" y="457"/>
                  </a:cubicBezTo>
                  <a:cubicBezTo>
                    <a:pt x="329" y="457"/>
                    <a:pt x="332" y="457"/>
                    <a:pt x="335" y="457"/>
                  </a:cubicBezTo>
                  <a:cubicBezTo>
                    <a:pt x="410" y="452"/>
                    <a:pt x="455" y="390"/>
                    <a:pt x="455" y="347"/>
                  </a:cubicBezTo>
                  <a:cubicBezTo>
                    <a:pt x="455" y="347"/>
                    <a:pt x="455" y="346"/>
                    <a:pt x="455" y="345"/>
                  </a:cubicBezTo>
                  <a:cubicBezTo>
                    <a:pt x="455" y="257"/>
                    <a:pt x="455" y="0"/>
                    <a:pt x="455" y="0"/>
                  </a:cubicBezTo>
                </a:path>
              </a:pathLst>
            </a:custGeom>
            <a:gradFill flip="none" rotWithShape="1">
              <a:gsLst>
                <a:gs pos="100000">
                  <a:srgbClr val="996633"/>
                </a:gs>
                <a:gs pos="0">
                  <a:srgbClr val="C79F61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8" name="文本框 1434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457" y="3813"/>
              <a:ext cx="2940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实训要求</a:t>
              </a:r>
              <a:endPara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89965" y="3921760"/>
            <a:ext cx="2800350" cy="2374900"/>
            <a:chOff x="1559" y="6176"/>
            <a:chExt cx="4410" cy="3740"/>
          </a:xfrm>
        </p:grpSpPr>
        <p:sp>
          <p:nvSpPr>
            <p:cNvPr id="6" name="Freeform 6"/>
            <p:cNvSpPr/>
            <p:nvPr>
              <p:custDataLst>
                <p:tags r:id="rId5"/>
              </p:custDataLst>
            </p:nvPr>
          </p:nvSpPr>
          <p:spPr bwMode="auto">
            <a:xfrm>
              <a:off x="1559" y="6176"/>
              <a:ext cx="4411" cy="3741"/>
            </a:xfrm>
            <a:custGeom>
              <a:avLst/>
              <a:gdLst>
                <a:gd name="T0" fmla="*/ 326 w 455"/>
                <a:gd name="T1" fmla="*/ 0 h 456"/>
                <a:gd name="T2" fmla="*/ 335 w 455"/>
                <a:gd name="T3" fmla="*/ 0 h 456"/>
                <a:gd name="T4" fmla="*/ 455 w 455"/>
                <a:gd name="T5" fmla="*/ 110 h 456"/>
                <a:gd name="T6" fmla="*/ 455 w 455"/>
                <a:gd name="T7" fmla="*/ 112 h 456"/>
                <a:gd name="T8" fmla="*/ 455 w 455"/>
                <a:gd name="T9" fmla="*/ 456 h 456"/>
                <a:gd name="T10" fmla="*/ 333 w 455"/>
                <a:gd name="T11" fmla="*/ 456 h 456"/>
                <a:gd name="T12" fmla="*/ 0 w 455"/>
                <a:gd name="T13" fmla="*/ 123 h 456"/>
                <a:gd name="T14" fmla="*/ 0 w 455"/>
                <a:gd name="T15" fmla="*/ 1 h 456"/>
                <a:gd name="T16" fmla="*/ 77 w 455"/>
                <a:gd name="T17" fmla="*/ 1 h 456"/>
                <a:gd name="T18" fmla="*/ 326 w 455"/>
                <a:gd name="T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5" h="456">
                  <a:moveTo>
                    <a:pt x="326" y="0"/>
                  </a:moveTo>
                  <a:cubicBezTo>
                    <a:pt x="329" y="0"/>
                    <a:pt x="332" y="0"/>
                    <a:pt x="335" y="0"/>
                  </a:cubicBezTo>
                  <a:cubicBezTo>
                    <a:pt x="410" y="5"/>
                    <a:pt x="455" y="67"/>
                    <a:pt x="455" y="110"/>
                  </a:cubicBezTo>
                  <a:cubicBezTo>
                    <a:pt x="455" y="110"/>
                    <a:pt x="455" y="111"/>
                    <a:pt x="455" y="112"/>
                  </a:cubicBezTo>
                  <a:cubicBezTo>
                    <a:pt x="455" y="200"/>
                    <a:pt x="455" y="456"/>
                    <a:pt x="455" y="456"/>
                  </a:cubicBezTo>
                  <a:cubicBezTo>
                    <a:pt x="333" y="456"/>
                    <a:pt x="333" y="456"/>
                    <a:pt x="333" y="456"/>
                  </a:cubicBezTo>
                  <a:cubicBezTo>
                    <a:pt x="149" y="456"/>
                    <a:pt x="0" y="307"/>
                    <a:pt x="0" y="1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2" y="1"/>
                    <a:pt x="77" y="1"/>
                  </a:cubicBezTo>
                  <a:cubicBezTo>
                    <a:pt x="152" y="0"/>
                    <a:pt x="263" y="0"/>
                    <a:pt x="326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996633"/>
                </a:gs>
                <a:gs pos="0">
                  <a:srgbClr val="C79F61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9" name="文本框 14340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457" y="7546"/>
              <a:ext cx="2940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实训步骤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5" name="图片 14" descr="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16" name="矩形 15"/>
            <p:cNvSpPr/>
            <p:nvPr>
              <p:custDataLst>
                <p:tags r:id="rId4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学习情景二</a:t>
              </a:r>
              <a:r>
                <a:rPr lang="en-US" altLang="zh-CN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白山松水—吉林省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8" name="Freeform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23886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专题二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" r="40623" b="66989"/>
          <a:stretch>
            <a:fillRect/>
          </a:stretch>
        </p:blipFill>
        <p:spPr bwMode="auto">
          <a:xfrm>
            <a:off x="386028" y="129118"/>
            <a:ext cx="3898900" cy="319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42" b="38876"/>
          <a:stretch>
            <a:fillRect/>
          </a:stretch>
        </p:blipFill>
        <p:spPr bwMode="auto">
          <a:xfrm>
            <a:off x="386028" y="2821518"/>
            <a:ext cx="11421533" cy="364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 bwMode="auto">
          <a:xfrm>
            <a:off x="2672028" y="2311400"/>
            <a:ext cx="6413500" cy="1703917"/>
            <a:chOff x="3664" y="2731"/>
            <a:chExt cx="7576" cy="2012"/>
          </a:xfrm>
        </p:grpSpPr>
        <p:sp>
          <p:nvSpPr>
            <p:cNvPr id="10" name=" 219"/>
            <p:cNvSpPr/>
            <p:nvPr/>
          </p:nvSpPr>
          <p:spPr>
            <a:xfrm>
              <a:off x="3664" y="2731"/>
              <a:ext cx="7576" cy="2012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15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indent="-214630" eaLnBrk="0" hangingPunct="0">
                <a:spcBef>
                  <a:spcPct val="15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indent="-171450" eaLnBrk="0" hangingPunct="0">
                <a:spcBef>
                  <a:spcPct val="15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indent="-171450" eaLnBrk="0" hangingPunct="0">
                <a:spcBef>
                  <a:spcPct val="15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indent="-171450" eaLnBrk="0" hangingPunct="0">
                <a:spcBef>
                  <a:spcPct val="15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grpSp>
          <p:nvGrpSpPr>
            <p:cNvPr id="27655" name="组合 10"/>
            <p:cNvGrpSpPr/>
            <p:nvPr/>
          </p:nvGrpSpPr>
          <p:grpSpPr bwMode="auto">
            <a:xfrm>
              <a:off x="3937" y="2831"/>
              <a:ext cx="7124" cy="1812"/>
              <a:chOff x="3937" y="2831"/>
              <a:chExt cx="7124" cy="1812"/>
            </a:xfrm>
          </p:grpSpPr>
          <p:sp>
            <p:nvSpPr>
              <p:cNvPr id="219" name=" 219"/>
              <p:cNvSpPr/>
              <p:nvPr/>
            </p:nvSpPr>
            <p:spPr>
              <a:xfrm>
                <a:off x="3937" y="2831"/>
                <a:ext cx="7028" cy="1812"/>
              </a:xfrm>
              <a:prstGeom prst="roundRect">
                <a:avLst>
                  <a:gd name="adj" fmla="val 50000"/>
                </a:avLst>
              </a:prstGeom>
              <a:solidFill>
                <a:srgbClr val="86975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spcBef>
                    <a:spcPct val="15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indent="-214630" eaLnBrk="0" hangingPunct="0">
                  <a:spcBef>
                    <a:spcPct val="15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indent="-171450" eaLnBrk="0" hangingPunct="0">
                  <a:spcBef>
                    <a:spcPct val="15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indent="-171450" eaLnBrk="0" hangingPunct="0">
                  <a:spcBef>
                    <a:spcPct val="15000"/>
                  </a:spcBef>
                  <a:buChar char="–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indent="-171450" eaLnBrk="0" hangingPunct="0">
                  <a:spcBef>
                    <a:spcPct val="15000"/>
                  </a:spcBef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indent="-171450" eaLnBrk="0" fontAlgn="base" hangingPunct="0">
                  <a:spcBef>
                    <a:spcPct val="15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indent="-171450" eaLnBrk="0" fontAlgn="base" hangingPunct="0">
                  <a:spcBef>
                    <a:spcPct val="15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indent="-171450" eaLnBrk="0" fontAlgn="base" hangingPunct="0">
                  <a:spcBef>
                    <a:spcPct val="15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indent="-171450" eaLnBrk="0" fontAlgn="base" hangingPunct="0">
                  <a:spcBef>
                    <a:spcPct val="15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CN" altLang="en-US" noProof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7657" name="文本框 7"/>
              <p:cNvSpPr txBox="1">
                <a:spLocks noChangeArrowheads="1"/>
              </p:cNvSpPr>
              <p:nvPr/>
            </p:nvSpPr>
            <p:spPr bwMode="auto">
              <a:xfrm>
                <a:off x="4067" y="3085"/>
                <a:ext cx="6994" cy="1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5335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谢谢观赏！</a:t>
                </a:r>
              </a:p>
            </p:txBody>
          </p:sp>
        </p:grpSp>
      </p:grpSp>
      <p:pic>
        <p:nvPicPr>
          <p:cNvPr id="3" name="图片 2" descr="5408f105d31def90e98830dffc7fc8b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5" b="38336"/>
          <a:stretch>
            <a:fillRect/>
          </a:stretch>
        </p:blipFill>
        <p:spPr bwMode="auto">
          <a:xfrm>
            <a:off x="2625461" y="3321051"/>
            <a:ext cx="6307667" cy="117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994" y="262467"/>
            <a:ext cx="36322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CN" altLang="zh-CN" sz="3735" b="1">
                <a:solidFill>
                  <a:srgbClr val="C79F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情景导入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704306" y="1988820"/>
            <a:ext cx="9433138" cy="4527550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40000"/>
              </a:lnSpc>
              <a:buNone/>
            </a:pPr>
            <a:r>
              <a:rPr lang="zh-CN" altLang="zh-CN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zh-CN" altLang="zh-CN" sz="2400" dirty="0" smtClean="0">
                <a:solidFill>
                  <a:schemeClr val="accent6">
                    <a:lumMod val="75000"/>
                  </a:schemeClr>
                </a:solidFill>
              </a:rPr>
              <a:t>小</a:t>
            </a:r>
            <a:r>
              <a:rPr lang="zh-CN" altLang="zh-CN" sz="2400" dirty="0">
                <a:solidFill>
                  <a:schemeClr val="accent6">
                    <a:lumMod val="75000"/>
                  </a:schemeClr>
                </a:solidFill>
              </a:rPr>
              <a:t>吴是旅游专业的一名刚刚毕业的学生，在旅行社实习期间为了能够更好的成长为一名优秀导游，除了景点导游词外还需要不断的储备更多吉林省相关知识知识，这样才能让旅游者对旅游目的地有一个更加全面的了解，于是小吴在练习导游词的同时还开始整理吉林省的基本知识，你可以帮助小吴做好讲解服务的准备工作吗？</a:t>
            </a:r>
            <a:endParaRPr lang="zh-CN" altLang="zh-CN" sz="2665" dirty="0">
              <a:solidFill>
                <a:schemeClr val="accent6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" name="Freeform 12"/>
          <p:cNvSpPr>
            <a:spLocks noChangeArrowheads="1"/>
          </p:cNvSpPr>
          <p:nvPr/>
        </p:nvSpPr>
        <p:spPr bwMode="auto">
          <a:xfrm>
            <a:off x="1658146" y="1699685"/>
            <a:ext cx="704849" cy="706967"/>
          </a:xfrm>
          <a:custGeom>
            <a:avLst/>
            <a:gdLst>
              <a:gd name="T0" fmla="*/ 0 w 1446"/>
              <a:gd name="T1" fmla="*/ 0 h 1446"/>
              <a:gd name="T2" fmla="*/ 528637 w 1446"/>
              <a:gd name="T3" fmla="*/ 0 h 1446"/>
              <a:gd name="T4" fmla="*/ 528637 w 1446"/>
              <a:gd name="T5" fmla="*/ 167941 h 1446"/>
              <a:gd name="T6" fmla="*/ 160127 w 1446"/>
              <a:gd name="T7" fmla="*/ 167941 h 1446"/>
              <a:gd name="T8" fmla="*/ 160127 w 1446"/>
              <a:gd name="T9" fmla="*/ 530225 h 1446"/>
              <a:gd name="T10" fmla="*/ 0 w 1446"/>
              <a:gd name="T11" fmla="*/ 530225 h 1446"/>
              <a:gd name="T12" fmla="*/ 0 w 1446"/>
              <a:gd name="T13" fmla="*/ 0 h 14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Freeform 12"/>
          <p:cNvSpPr>
            <a:spLocks noChangeArrowheads="1"/>
          </p:cNvSpPr>
          <p:nvPr/>
        </p:nvSpPr>
        <p:spPr bwMode="auto">
          <a:xfrm flipH="1" flipV="1">
            <a:off x="10273189" y="4149303"/>
            <a:ext cx="704851" cy="706967"/>
          </a:xfrm>
          <a:custGeom>
            <a:avLst/>
            <a:gdLst>
              <a:gd name="T0" fmla="*/ 0 w 1446"/>
              <a:gd name="T1" fmla="*/ 0 h 1446"/>
              <a:gd name="T2" fmla="*/ 528638 w 1446"/>
              <a:gd name="T3" fmla="*/ 0 h 1446"/>
              <a:gd name="T4" fmla="*/ 528638 w 1446"/>
              <a:gd name="T5" fmla="*/ 167941 h 1446"/>
              <a:gd name="T6" fmla="*/ 160127 w 1446"/>
              <a:gd name="T7" fmla="*/ 167941 h 1446"/>
              <a:gd name="T8" fmla="*/ 160127 w 1446"/>
              <a:gd name="T9" fmla="*/ 530225 h 1446"/>
              <a:gd name="T10" fmla="*/ 0 w 1446"/>
              <a:gd name="T11" fmla="*/ 530225 h 1446"/>
              <a:gd name="T12" fmla="*/ 0 w 1446"/>
              <a:gd name="T13" fmla="*/ 0 h 14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6 -3.7037E-7 L 0.36686 0.15278 " pathEditMode="relative" rAng="0" ptsTypes="AA">
                                      <p:cBhvr>
                                        <p:cTn id="8" dur="500" spd="-999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7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7 -3.33333E-6 L -0.39495 -0.11018 " pathEditMode="relative" rAng="0" ptsTypes="AA">
                                      <p:cBhvr>
                                        <p:cTn id="12" dur="500" spd="-999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36" grpId="0" animBg="1"/>
      <p:bldP spid="36" grpId="1" animBg="1"/>
      <p:bldP spid="37" grpId="0" bldLvl="0" animBg="1"/>
      <p:bldP spid="37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5" b="41437"/>
          <a:stretch>
            <a:fillRect/>
          </a:stretch>
        </p:blipFill>
        <p:spPr bwMode="auto">
          <a:xfrm>
            <a:off x="394495" y="2724151"/>
            <a:ext cx="11453284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0" b="35240"/>
          <a:stretch>
            <a:fillRect/>
          </a:stretch>
        </p:blipFill>
        <p:spPr bwMode="auto">
          <a:xfrm>
            <a:off x="1463412" y="1140884"/>
            <a:ext cx="8911167" cy="417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 bwMode="auto">
          <a:xfrm>
            <a:off x="3842545" y="2423584"/>
            <a:ext cx="5141383" cy="776816"/>
            <a:chOff x="4537" y="2862"/>
            <a:chExt cx="6073" cy="918"/>
          </a:xfrm>
        </p:grpSpPr>
        <p:sp>
          <p:nvSpPr>
            <p:cNvPr id="4101" name="文本框 4"/>
            <p:cNvSpPr txBox="1">
              <a:spLocks noChangeArrowheads="1"/>
            </p:cNvSpPr>
            <p:nvPr/>
          </p:nvSpPr>
          <p:spPr bwMode="auto">
            <a:xfrm>
              <a:off x="5456" y="2862"/>
              <a:ext cx="5154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习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4537" y="2930"/>
              <a:ext cx="918" cy="850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壹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2846" y="-309034"/>
            <a:ext cx="184730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16394" name="Text Box 4"/>
          <p:cNvSpPr txBox="1">
            <a:spLocks noChangeArrowheads="1"/>
          </p:cNvSpPr>
          <p:nvPr/>
        </p:nvSpPr>
        <p:spPr bwMode="auto">
          <a:xfrm>
            <a:off x="832645" y="6248400"/>
            <a:ext cx="1185756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265" b="1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zh-CN" sz="1865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20" name=" 220"/>
          <p:cNvSpPr/>
          <p:nvPr/>
        </p:nvSpPr>
        <p:spPr>
          <a:xfrm>
            <a:off x="6238240" y="1846580"/>
            <a:ext cx="3496945" cy="684530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、地理位置</a:t>
            </a:r>
          </a:p>
        </p:txBody>
      </p:sp>
      <p:sp>
        <p:nvSpPr>
          <p:cNvPr id="5" name=" 220"/>
          <p:cNvSpPr/>
          <p:nvPr/>
        </p:nvSpPr>
        <p:spPr>
          <a:xfrm>
            <a:off x="6238875" y="2639695"/>
            <a:ext cx="3496310" cy="684530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、气候特点</a:t>
            </a:r>
          </a:p>
        </p:txBody>
      </p:sp>
      <p:sp>
        <p:nvSpPr>
          <p:cNvPr id="7" name="左大括号 6"/>
          <p:cNvSpPr/>
          <p:nvPr/>
        </p:nvSpPr>
        <p:spPr>
          <a:xfrm>
            <a:off x="4440555" y="1120775"/>
            <a:ext cx="720090" cy="3975735"/>
          </a:xfrm>
          <a:prstGeom prst="leftBrace">
            <a:avLst/>
          </a:prstGeom>
          <a:ln w="31750" cap="rnd">
            <a:solidFill>
              <a:schemeClr val="accent2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63525" y="2493645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吉林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基本情况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325745" y="982345"/>
            <a:ext cx="3782060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地理与气候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326380" y="3950970"/>
            <a:ext cx="3759835" cy="73533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区划与交通</a:t>
            </a:r>
          </a:p>
        </p:txBody>
      </p:sp>
      <p:sp>
        <p:nvSpPr>
          <p:cNvPr id="12" name=" 220"/>
          <p:cNvSpPr/>
          <p:nvPr/>
        </p:nvSpPr>
        <p:spPr>
          <a:xfrm>
            <a:off x="6240145" y="4841240"/>
            <a:ext cx="3496945" cy="684530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、人口区划</a:t>
            </a:r>
          </a:p>
        </p:txBody>
      </p:sp>
      <p:sp>
        <p:nvSpPr>
          <p:cNvPr id="13" name=" 220"/>
          <p:cNvSpPr/>
          <p:nvPr/>
        </p:nvSpPr>
        <p:spPr>
          <a:xfrm>
            <a:off x="6240780" y="5634355"/>
            <a:ext cx="3496310" cy="684530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、交通情况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5" name="图片 14" descr="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16" name="矩形 15"/>
            <p:cNvSpPr/>
            <p:nvPr>
              <p:custDataLst>
                <p:tags r:id="rId3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学习情景二</a:t>
              </a:r>
              <a:r>
                <a:rPr lang="en-US" altLang="zh-CN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白山松水—吉林省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7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23886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专题二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 220"/>
          <p:cNvSpPr/>
          <p:nvPr/>
        </p:nvSpPr>
        <p:spPr>
          <a:xfrm>
            <a:off x="1127125" y="1196975"/>
            <a:ext cx="4644390" cy="684530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、地理位置</a:t>
            </a: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sp>
        <p:nvSpPr>
          <p:cNvPr id="170" name=" 170"/>
          <p:cNvSpPr/>
          <p:nvPr/>
        </p:nvSpPr>
        <p:spPr>
          <a:xfrm>
            <a:off x="1056005" y="2061210"/>
            <a:ext cx="10052050" cy="3883025"/>
          </a:xfrm>
          <a:prstGeom prst="round2DiagRect">
            <a:avLst/>
          </a:prstGeom>
          <a:solidFill>
            <a:srgbClr val="769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/>
              <a:t>         </a:t>
            </a:r>
            <a:r>
              <a:rPr lang="zh-CN" altLang="zh-CN" sz="2800" dirty="0" smtClean="0"/>
              <a:t>吉</a:t>
            </a:r>
            <a:r>
              <a:rPr lang="zh-CN" altLang="zh-CN" sz="2800" dirty="0"/>
              <a:t>林省位于中国东北地区中部，东与俄罗斯接壤，东南以图们江、鸭绿江为界，与朝鲜相望，边境线长达</a:t>
            </a:r>
            <a:r>
              <a:rPr lang="en-US" altLang="zh-CN" sz="2800" dirty="0"/>
              <a:t>1400</a:t>
            </a:r>
            <a:r>
              <a:rPr lang="zh-CN" altLang="zh-CN" sz="2800" dirty="0"/>
              <a:t>多千</a:t>
            </a:r>
            <a:r>
              <a:rPr lang="zh-CN" altLang="zh-CN" sz="2800" dirty="0" smtClean="0"/>
              <a:t>米</a:t>
            </a:r>
            <a:r>
              <a:rPr lang="zh-CN" altLang="en-US" sz="2800" dirty="0" smtClean="0"/>
              <a:t>。</a:t>
            </a:r>
            <a:r>
              <a:rPr lang="zh-CN" altLang="zh-CN" sz="2800" dirty="0"/>
              <a:t>省会长春市位于东北亚十字交通线的交汇点上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     </a:t>
            </a:r>
            <a:r>
              <a:rPr lang="zh-CN" altLang="zh-CN" sz="2800" dirty="0" smtClean="0"/>
              <a:t>吉</a:t>
            </a:r>
            <a:r>
              <a:rPr lang="zh-CN" altLang="zh-CN" sz="2800" dirty="0"/>
              <a:t>林省地貌形态差异明显。地势由东南向西北倾斜</a:t>
            </a:r>
            <a:r>
              <a:rPr lang="en-US" altLang="zh-CN" sz="2800" dirty="0"/>
              <a:t>,</a:t>
            </a:r>
            <a:r>
              <a:rPr lang="zh-CN" altLang="zh-CN" sz="2800" dirty="0"/>
              <a:t>呈现明显的东南高、西北低的特征</a:t>
            </a:r>
            <a:r>
              <a:rPr lang="zh-CN" altLang="zh-CN" sz="2800" dirty="0" smtClean="0"/>
              <a:t>。吉</a:t>
            </a:r>
            <a:r>
              <a:rPr lang="zh-CN" altLang="zh-CN" sz="2800" dirty="0"/>
              <a:t>林省河流众多，分属松花江、图们江、鸭绿江、辽河和绥芬河五大水系。</a:t>
            </a:r>
            <a:endParaRPr lang="zh-CN" altLang="en-US" sz="2800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127125" y="224790"/>
            <a:ext cx="3782060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地理与气候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2" name="图片 11" descr="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学习情景二</a:t>
              </a:r>
              <a:r>
                <a:rPr lang="en-US" altLang="zh-CN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白山松水—吉林省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4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23886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专题二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  <p:bldP spid="170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 220"/>
          <p:cNvSpPr/>
          <p:nvPr/>
        </p:nvSpPr>
        <p:spPr>
          <a:xfrm>
            <a:off x="1127125" y="1195705"/>
            <a:ext cx="4644390" cy="684530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、气候特点</a:t>
            </a:r>
          </a:p>
        </p:txBody>
      </p:sp>
      <p:sp>
        <p:nvSpPr>
          <p:cNvPr id="170" name=" 170"/>
          <p:cNvSpPr/>
          <p:nvPr/>
        </p:nvSpPr>
        <p:spPr>
          <a:xfrm>
            <a:off x="1056005" y="2061210"/>
            <a:ext cx="10052050" cy="3883025"/>
          </a:xfrm>
          <a:prstGeom prst="round2DiagRect">
            <a:avLst/>
          </a:prstGeom>
          <a:solidFill>
            <a:srgbClr val="769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/>
              <a:t>         </a:t>
            </a:r>
            <a:r>
              <a:rPr lang="zh-CN" altLang="zh-CN" sz="2800" dirty="0" smtClean="0"/>
              <a:t>吉</a:t>
            </a:r>
            <a:r>
              <a:rPr lang="zh-CN" altLang="zh-CN" sz="2800" dirty="0"/>
              <a:t>林省处于北半球的中纬地带</a:t>
            </a:r>
            <a:r>
              <a:rPr lang="en-US" altLang="zh-CN" sz="2800" dirty="0"/>
              <a:t>,</a:t>
            </a:r>
            <a:r>
              <a:rPr lang="zh-CN" altLang="zh-CN" sz="2800" dirty="0"/>
              <a:t>欧亚大陆的东部</a:t>
            </a:r>
            <a:r>
              <a:rPr lang="en-US" altLang="zh-CN" sz="2800" dirty="0"/>
              <a:t>,</a:t>
            </a:r>
            <a:r>
              <a:rPr lang="zh-CN" altLang="zh-CN" sz="2800" dirty="0"/>
              <a:t>相当于我国温带的最北部</a:t>
            </a:r>
            <a:r>
              <a:rPr lang="en-US" altLang="zh-CN" sz="2800" dirty="0"/>
              <a:t>,</a:t>
            </a:r>
            <a:r>
              <a:rPr lang="zh-CN" altLang="zh-CN" sz="2800" dirty="0"/>
              <a:t>接近亚寒带</a:t>
            </a:r>
            <a:r>
              <a:rPr lang="zh-CN" altLang="zh-CN" sz="2800" dirty="0" smtClean="0"/>
              <a:t>。</a:t>
            </a:r>
            <a:r>
              <a:rPr lang="zh-CN" altLang="zh-CN" sz="2800" dirty="0"/>
              <a:t>东部距黄海、日本海较近</a:t>
            </a:r>
            <a:r>
              <a:rPr lang="en-US" altLang="zh-CN" sz="2800" dirty="0"/>
              <a:t>,</a:t>
            </a:r>
            <a:r>
              <a:rPr lang="zh-CN" altLang="zh-CN" sz="2800" dirty="0"/>
              <a:t>气候湿润多雨</a:t>
            </a:r>
            <a:r>
              <a:rPr lang="en-US" altLang="zh-CN" sz="2800" dirty="0"/>
              <a:t>;</a:t>
            </a:r>
            <a:r>
              <a:rPr lang="zh-CN" altLang="zh-CN" sz="2800" dirty="0"/>
              <a:t>西部远离海洋而接近干燥的蒙古高原</a:t>
            </a:r>
            <a:r>
              <a:rPr lang="en-US" altLang="zh-CN" sz="2800" dirty="0"/>
              <a:t>,</a:t>
            </a:r>
            <a:r>
              <a:rPr lang="zh-CN" altLang="zh-CN" sz="2800" dirty="0"/>
              <a:t>气候干燥</a:t>
            </a:r>
            <a:r>
              <a:rPr lang="en-US" altLang="zh-CN" sz="2800" dirty="0"/>
              <a:t>,</a:t>
            </a:r>
            <a:r>
              <a:rPr lang="zh-CN" altLang="zh-CN" sz="2800" dirty="0"/>
              <a:t>全省形成了显著的温带大陆性季风气候特点</a:t>
            </a:r>
            <a:r>
              <a:rPr lang="en-US" altLang="zh-CN" sz="2800" dirty="0"/>
              <a:t>,</a:t>
            </a:r>
            <a:r>
              <a:rPr lang="zh-CN" altLang="zh-CN" sz="2800" dirty="0"/>
              <a:t>四季分明</a:t>
            </a:r>
            <a:r>
              <a:rPr lang="en-US" altLang="zh-CN" sz="2800" dirty="0"/>
              <a:t>,</a:t>
            </a:r>
            <a:r>
              <a:rPr lang="zh-CN" altLang="zh-CN" sz="2800" dirty="0"/>
              <a:t>雨热同季。</a:t>
            </a:r>
            <a:endParaRPr lang="zh-CN" altLang="en-US" sz="2800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127125" y="224790"/>
            <a:ext cx="3782060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地理与气候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2" name="图片 11" descr="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学习情景二</a:t>
              </a:r>
              <a:r>
                <a:rPr lang="en-US" altLang="zh-CN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白山松水—吉林省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4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23886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专题二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  <p:bldP spid="170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 220"/>
          <p:cNvSpPr/>
          <p:nvPr/>
        </p:nvSpPr>
        <p:spPr>
          <a:xfrm>
            <a:off x="1127125" y="1195705"/>
            <a:ext cx="4644390" cy="684530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、人口区划</a:t>
            </a:r>
          </a:p>
        </p:txBody>
      </p:sp>
      <p:sp>
        <p:nvSpPr>
          <p:cNvPr id="170" name=" 170"/>
          <p:cNvSpPr/>
          <p:nvPr/>
        </p:nvSpPr>
        <p:spPr>
          <a:xfrm>
            <a:off x="1056005" y="2061210"/>
            <a:ext cx="10052050" cy="3883025"/>
          </a:xfrm>
          <a:prstGeom prst="round2DiagRect">
            <a:avLst/>
          </a:prstGeom>
          <a:solidFill>
            <a:srgbClr val="769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/>
              <a:t>         </a:t>
            </a:r>
            <a:r>
              <a:rPr lang="zh-CN" altLang="zh-CN" sz="2800" dirty="0" smtClean="0"/>
              <a:t>吉</a:t>
            </a:r>
            <a:r>
              <a:rPr lang="zh-CN" altLang="zh-CN" sz="2800" dirty="0"/>
              <a:t>林省辖</a:t>
            </a:r>
            <a:r>
              <a:rPr lang="en-US" altLang="zh-CN" sz="2800" dirty="0"/>
              <a:t>1</a:t>
            </a:r>
            <a:r>
              <a:rPr lang="zh-CN" altLang="zh-CN" sz="2800" dirty="0"/>
              <a:t>个副省级城市</a:t>
            </a:r>
            <a:r>
              <a:rPr lang="en-US" altLang="zh-CN" sz="2800" dirty="0"/>
              <a:t>(</a:t>
            </a:r>
            <a:r>
              <a:rPr lang="zh-CN" altLang="zh-CN" sz="2800" dirty="0"/>
              <a:t>长春市</a:t>
            </a:r>
            <a:r>
              <a:rPr lang="en-US" altLang="zh-CN" sz="2800" dirty="0"/>
              <a:t>)</a:t>
            </a:r>
            <a:r>
              <a:rPr lang="zh-CN" altLang="zh-CN" sz="2800" dirty="0"/>
              <a:t>、</a:t>
            </a:r>
            <a:r>
              <a:rPr lang="en-US" altLang="zh-CN" sz="2800" dirty="0"/>
              <a:t>7</a:t>
            </a:r>
            <a:r>
              <a:rPr lang="zh-CN" altLang="zh-CN" sz="2800" dirty="0"/>
              <a:t>个地市级城市</a:t>
            </a:r>
            <a:r>
              <a:rPr lang="en-US" altLang="zh-CN" sz="2800" dirty="0"/>
              <a:t>(</a:t>
            </a:r>
            <a:r>
              <a:rPr lang="zh-CN" altLang="zh-CN" sz="2800" dirty="0"/>
              <a:t>吉林市、四平市、白山市、通化市、辽源市、白城市和松原市</a:t>
            </a:r>
            <a:r>
              <a:rPr lang="en-US" altLang="zh-CN" sz="2800" dirty="0"/>
              <a:t>)</a:t>
            </a:r>
            <a:r>
              <a:rPr lang="zh-CN" altLang="zh-CN" sz="2800" dirty="0"/>
              <a:t>、</a:t>
            </a:r>
            <a:r>
              <a:rPr lang="en-US" altLang="zh-CN" sz="2800" dirty="0"/>
              <a:t>1</a:t>
            </a:r>
            <a:r>
              <a:rPr lang="zh-CN" altLang="zh-CN" sz="2800" dirty="0"/>
              <a:t>个少数民族自治州</a:t>
            </a:r>
            <a:r>
              <a:rPr lang="en-US" altLang="zh-CN" sz="2800" dirty="0"/>
              <a:t>(</a:t>
            </a:r>
            <a:r>
              <a:rPr lang="zh-CN" altLang="zh-CN" sz="2800" dirty="0"/>
              <a:t>延边朝鲜族自治州</a:t>
            </a:r>
            <a:r>
              <a:rPr lang="en-US" altLang="zh-CN" sz="2800" dirty="0"/>
              <a:t>)</a:t>
            </a:r>
            <a:r>
              <a:rPr lang="zh-CN" altLang="zh-CN" sz="2800" dirty="0"/>
              <a:t>和长白山保护开发区管理委员会。</a:t>
            </a:r>
            <a:r>
              <a:rPr lang="en-US" altLang="zh-CN" sz="2800" dirty="0"/>
              <a:t>2022</a:t>
            </a:r>
            <a:r>
              <a:rPr lang="zh-CN" altLang="zh-CN" sz="2800" dirty="0"/>
              <a:t>年末，吉林省常住人口为</a:t>
            </a:r>
            <a:r>
              <a:rPr lang="en-US" altLang="zh-CN" sz="2800" dirty="0"/>
              <a:t>2347.69</a:t>
            </a:r>
            <a:r>
              <a:rPr lang="zh-CN" altLang="zh-CN" sz="2800" dirty="0"/>
              <a:t>万人。</a:t>
            </a:r>
            <a:endParaRPr lang="zh-CN" altLang="en-US" sz="2800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127125" y="224790"/>
            <a:ext cx="3782060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区划与交通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2" name="图片 11" descr="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学习情景二</a:t>
              </a:r>
              <a:r>
                <a:rPr lang="en-US" altLang="zh-CN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白山松水—吉林省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4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23886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专题二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bldLvl="0" animBg="1"/>
      <p:bldP spid="170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 220"/>
          <p:cNvSpPr/>
          <p:nvPr/>
        </p:nvSpPr>
        <p:spPr>
          <a:xfrm>
            <a:off x="1127125" y="1195705"/>
            <a:ext cx="4644390" cy="684530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、交通情况</a:t>
            </a:r>
          </a:p>
        </p:txBody>
      </p:sp>
      <p:sp>
        <p:nvSpPr>
          <p:cNvPr id="170" name=" 170"/>
          <p:cNvSpPr/>
          <p:nvPr/>
        </p:nvSpPr>
        <p:spPr>
          <a:xfrm>
            <a:off x="1056005" y="2061210"/>
            <a:ext cx="10052050" cy="3883025"/>
          </a:xfrm>
          <a:prstGeom prst="round2DiagRect">
            <a:avLst/>
          </a:prstGeom>
          <a:solidFill>
            <a:srgbClr val="769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/>
              <a:t>         </a:t>
            </a:r>
            <a:r>
              <a:rPr lang="zh-CN" altLang="zh-CN" sz="2800" dirty="0" smtClean="0"/>
              <a:t>吉</a:t>
            </a:r>
            <a:r>
              <a:rPr lang="zh-CN" altLang="zh-CN" sz="2800" dirty="0"/>
              <a:t>林省位于东北地区中部，是重要的南北通道。吉林省的航空、铁路、公路和内河航运等交通比较发达，基本形成了以铁路为主、公路为辅，内河航运、航空运输和管道运输居次要地位的一个比较完善的交通运输体系。</a:t>
            </a:r>
            <a:endParaRPr lang="zh-CN" altLang="en-US" sz="2800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127125" y="224790"/>
            <a:ext cx="3782060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区划与交通</a:t>
            </a:r>
          </a:p>
        </p:txBody>
      </p:sp>
      <p:sp>
        <p:nvSpPr>
          <p:cNvPr id="17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专题四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2" name="图片 11" descr="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13" name="矩形 12"/>
            <p:cNvSpPr/>
            <p:nvPr>
              <p:custDataLst>
                <p:tags r:id="rId4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学习情景二</a:t>
              </a:r>
              <a:r>
                <a:rPr lang="en-US" altLang="zh-CN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白山松水—吉林省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4" name="Freeform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23886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专题二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bldLvl="0" animBg="1"/>
      <p:bldP spid="170" grpId="0" bldLvl="0" animBg="1"/>
      <p:bldP spid="1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commondata" val="eyJoZGlkIjoiOGFkYWMzNDcwM2ZmNzVmOTc4YTA0MDI5NzAzNTVjYT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2982</Words>
  <Application>Microsoft Office PowerPoint</Application>
  <PresentationFormat>自定义</PresentationFormat>
  <Paragraphs>162</Paragraphs>
  <Slides>27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默认设计模板</vt:lpstr>
      <vt:lpstr>PowerPoint 演示文稿</vt:lpstr>
      <vt:lpstr>PowerPoint 演示文稿</vt:lpstr>
      <vt:lpstr>情景导入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diana Dou</dc:creator>
  <cp:lastModifiedBy>xb21cn</cp:lastModifiedBy>
  <cp:revision>53</cp:revision>
  <dcterms:created xsi:type="dcterms:W3CDTF">2017-10-27T05:05:00Z</dcterms:created>
  <dcterms:modified xsi:type="dcterms:W3CDTF">2023-10-24T01:11:25Z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FCBA52CB88FD470895F0C7EB459D057B_13</vt:lpwstr>
  </property>
</Properties>
</file>